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2" r:id="rId1"/>
  </p:sldMasterIdLst>
  <p:notesMasterIdLst>
    <p:notesMasterId r:id="rId51"/>
  </p:notesMasterIdLst>
  <p:sldIdLst>
    <p:sldId id="256" r:id="rId2"/>
    <p:sldId id="259" r:id="rId3"/>
    <p:sldId id="394" r:id="rId4"/>
    <p:sldId id="262" r:id="rId5"/>
    <p:sldId id="386" r:id="rId6"/>
    <p:sldId id="387" r:id="rId7"/>
    <p:sldId id="401" r:id="rId8"/>
    <p:sldId id="267" r:id="rId9"/>
    <p:sldId id="268" r:id="rId10"/>
    <p:sldId id="391" r:id="rId11"/>
    <p:sldId id="402" r:id="rId12"/>
    <p:sldId id="395" r:id="rId13"/>
    <p:sldId id="313" r:id="rId14"/>
    <p:sldId id="296" r:id="rId15"/>
    <p:sldId id="272" r:id="rId16"/>
    <p:sldId id="274" r:id="rId17"/>
    <p:sldId id="275" r:id="rId18"/>
    <p:sldId id="276" r:id="rId19"/>
    <p:sldId id="279" r:id="rId20"/>
    <p:sldId id="352" r:id="rId21"/>
    <p:sldId id="354" r:id="rId22"/>
    <p:sldId id="283" r:id="rId23"/>
    <p:sldId id="281" r:id="rId24"/>
    <p:sldId id="290" r:id="rId25"/>
    <p:sldId id="355" r:id="rId26"/>
    <p:sldId id="357" r:id="rId27"/>
    <p:sldId id="358" r:id="rId28"/>
    <p:sldId id="285" r:id="rId29"/>
    <p:sldId id="338" r:id="rId30"/>
    <p:sldId id="350" r:id="rId31"/>
    <p:sldId id="298" r:id="rId32"/>
    <p:sldId id="364" r:id="rId33"/>
    <p:sldId id="369" r:id="rId34"/>
    <p:sldId id="343" r:id="rId35"/>
    <p:sldId id="373" r:id="rId36"/>
    <p:sldId id="377" r:id="rId37"/>
    <p:sldId id="380" r:id="rId38"/>
    <p:sldId id="378" r:id="rId39"/>
    <p:sldId id="379" r:id="rId40"/>
    <p:sldId id="381" r:id="rId41"/>
    <p:sldId id="397" r:id="rId42"/>
    <p:sldId id="398" r:id="rId43"/>
    <p:sldId id="399" r:id="rId44"/>
    <p:sldId id="400" r:id="rId45"/>
    <p:sldId id="384" r:id="rId46"/>
    <p:sldId id="396" r:id="rId47"/>
    <p:sldId id="388" r:id="rId48"/>
    <p:sldId id="389" r:id="rId49"/>
    <p:sldId id="314" r:id="rId50"/>
  </p:sldIdLst>
  <p:sldSz cx="9906000" cy="6858000" type="A4"/>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12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F7D1D"/>
    <a:srgbClr val="36544F"/>
    <a:srgbClr val="5AB88F"/>
    <a:srgbClr val="E99866"/>
    <a:srgbClr val="025249"/>
    <a:srgbClr val="41719C"/>
    <a:srgbClr val="D4EBE9"/>
    <a:srgbClr val="C14026"/>
    <a:srgbClr val="57A2C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770"/>
    <p:restoredTop sz="85152" autoAdjust="0"/>
  </p:normalViewPr>
  <p:slideViewPr>
    <p:cSldViewPr snapToGrid="0" snapToObjects="1">
      <p:cViewPr>
        <p:scale>
          <a:sx n="99" d="100"/>
          <a:sy n="99" d="100"/>
        </p:scale>
        <p:origin x="2608" y="848"/>
      </p:cViewPr>
      <p:guideLst>
        <p:guide orient="horz" pos="2160"/>
        <p:guide pos="312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notesMaster" Target="notesMasters/notesMaster1.xml"/><Relationship Id="rId52" Type="http://schemas.openxmlformats.org/officeDocument/2006/relationships/presProps" Target="presProps.xml"/><Relationship Id="rId53" Type="http://schemas.openxmlformats.org/officeDocument/2006/relationships/viewProps" Target="viewProps.xml"/><Relationship Id="rId54" Type="http://schemas.openxmlformats.org/officeDocument/2006/relationships/theme" Target="theme/theme1.xml"/><Relationship Id="rId55"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3854BB-5908-0843-BA41-B7E7E599A04D}" type="datetimeFigureOut">
              <a:rPr lang="de-DE" smtClean="0"/>
              <a:t>20.09.17</a:t>
            </a:fld>
            <a:endParaRPr lang="de-DE"/>
          </a:p>
        </p:txBody>
      </p:sp>
      <p:sp>
        <p:nvSpPr>
          <p:cNvPr id="4" name="Folienbildplatzhalter 3"/>
          <p:cNvSpPr>
            <a:spLocks noGrp="1" noRot="1" noChangeAspect="1"/>
          </p:cNvSpPr>
          <p:nvPr>
            <p:ph type="sldImg" idx="2"/>
          </p:nvPr>
        </p:nvSpPr>
        <p:spPr>
          <a:xfrm>
            <a:off x="1200150" y="1143000"/>
            <a:ext cx="44577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smtClean="0"/>
              <a:t>Mastertextformat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C67E9B5-BB04-A741-9555-7CF01DDDA8C6}" type="slidenum">
              <a:rPr lang="de-DE" smtClean="0"/>
              <a:t>‹Nr.›</a:t>
            </a:fld>
            <a:endParaRPr lang="de-DE"/>
          </a:p>
        </p:txBody>
      </p:sp>
    </p:spTree>
    <p:extLst>
      <p:ext uri="{BB962C8B-B14F-4D97-AF65-F5344CB8AC3E}">
        <p14:creationId xmlns:p14="http://schemas.microsoft.com/office/powerpoint/2010/main" val="18992602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1</a:t>
            </a:fld>
            <a:endParaRPr lang="de-DE"/>
          </a:p>
        </p:txBody>
      </p:sp>
    </p:spTree>
    <p:extLst>
      <p:ext uri="{BB962C8B-B14F-4D97-AF65-F5344CB8AC3E}">
        <p14:creationId xmlns:p14="http://schemas.microsoft.com/office/powerpoint/2010/main" val="13939084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200150" y="1143000"/>
            <a:ext cx="4457700" cy="3086100"/>
          </a:xfrm>
        </p:spPr>
      </p:sp>
      <p:sp>
        <p:nvSpPr>
          <p:cNvPr id="3" name="Notizenplatzhalter 2"/>
          <p:cNvSpPr>
            <a:spLocks noGrp="1"/>
          </p:cNvSpPr>
          <p:nvPr>
            <p:ph type="body" idx="1"/>
          </p:nvPr>
        </p:nvSpPr>
        <p:spPr/>
        <p:txBody>
          <a:bodyPr/>
          <a:lstStyle/>
          <a:p>
            <a:r>
              <a:rPr lang="de-DE" dirty="0" smtClean="0"/>
              <a:t>Bevor wir</a:t>
            </a:r>
            <a:r>
              <a:rPr lang="de-DE" baseline="0" dirty="0" smtClean="0"/>
              <a:t> uns mit </a:t>
            </a:r>
            <a:r>
              <a:rPr lang="de-DE" baseline="0" dirty="0" err="1" smtClean="0"/>
              <a:t>React</a:t>
            </a:r>
            <a:r>
              <a:rPr lang="de-DE" baseline="0" dirty="0" smtClean="0"/>
              <a:t> beschäftigen, wollen wir uns eine Technik ansehen, die ebenfalls aus dem </a:t>
            </a:r>
            <a:r>
              <a:rPr lang="de-DE" baseline="0" dirty="0" err="1" smtClean="0"/>
              <a:t>React</a:t>
            </a:r>
            <a:r>
              <a:rPr lang="de-DE" baseline="0" dirty="0" smtClean="0"/>
              <a:t> Projekt stammt, nämlich die </a:t>
            </a:r>
            <a:r>
              <a:rPr lang="de-DE" baseline="0" dirty="0" err="1" smtClean="0"/>
              <a:t>Spracherw</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14</a:t>
            </a:fld>
            <a:endParaRPr lang="de-DE"/>
          </a:p>
        </p:txBody>
      </p:sp>
    </p:spTree>
    <p:extLst>
      <p:ext uri="{BB962C8B-B14F-4D97-AF65-F5344CB8AC3E}">
        <p14:creationId xmlns:p14="http://schemas.microsoft.com/office/powerpoint/2010/main" val="5075626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200150" y="1143000"/>
            <a:ext cx="4457700" cy="3086100"/>
          </a:xfrm>
        </p:spPr>
      </p:sp>
      <p:sp>
        <p:nvSpPr>
          <p:cNvPr id="3" name="Notizenplatzhalter 2"/>
          <p:cNvSpPr>
            <a:spLocks noGrp="1"/>
          </p:cNvSpPr>
          <p:nvPr>
            <p:ph type="body" idx="1"/>
          </p:nvPr>
        </p:nvSpPr>
        <p:spPr/>
        <p:txBody>
          <a:bodyPr/>
          <a:lstStyle/>
          <a:p>
            <a:r>
              <a:rPr lang="de-DE" dirty="0" smtClean="0"/>
              <a:t>Die </a:t>
            </a:r>
            <a:r>
              <a:rPr lang="de-DE" dirty="0" err="1" smtClean="0"/>
              <a:t>index.html</a:t>
            </a:r>
            <a:r>
              <a:rPr lang="de-DE" dirty="0" smtClean="0"/>
              <a:t>-Datei einer </a:t>
            </a:r>
            <a:r>
              <a:rPr lang="de-DE" dirty="0" err="1" smtClean="0"/>
              <a:t>React</a:t>
            </a:r>
            <a:r>
              <a:rPr lang="de-DE" dirty="0" smtClean="0"/>
              <a:t> Anwendung sieht</a:t>
            </a:r>
            <a:r>
              <a:rPr lang="de-DE" baseline="0" dirty="0" smtClean="0"/>
              <a:t> typischerweise so aus: im wesentlichen leer. Es gibt ein Element (hier ein div) unterhalb dessen dann die </a:t>
            </a:r>
            <a:r>
              <a:rPr lang="de-DE" baseline="0" dirty="0" err="1" smtClean="0"/>
              <a:t>React</a:t>
            </a:r>
            <a:r>
              <a:rPr lang="de-DE" baseline="0" dirty="0" smtClean="0"/>
              <a:t>-Anwendung eingehängt wird. Zusätzlich wird natürlich der JavaScript-Code der Anwendung eingebunden. Der JavaScript-Code wird muss zuvor übersetzt werden. In diesem Fall wurde außerdem mit </a:t>
            </a:r>
            <a:r>
              <a:rPr lang="de-DE" baseline="0" dirty="0" err="1" smtClean="0"/>
              <a:t>Webpack</a:t>
            </a:r>
            <a:r>
              <a:rPr lang="de-DE" baseline="0" dirty="0" smtClean="0"/>
              <a:t> eine einzige Datei mit allen Abhängigkeiten (</a:t>
            </a:r>
            <a:r>
              <a:rPr lang="de-DE" baseline="0" dirty="0" err="1" smtClean="0"/>
              <a:t>dist.js</a:t>
            </a:r>
            <a:r>
              <a:rPr lang="de-DE" baseline="0" dirty="0" smtClean="0"/>
              <a:t>) erzeugt.</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16</a:t>
            </a:fld>
            <a:endParaRPr lang="de-DE"/>
          </a:p>
        </p:txBody>
      </p:sp>
    </p:spTree>
    <p:extLst>
      <p:ext uri="{BB962C8B-B14F-4D97-AF65-F5344CB8AC3E}">
        <p14:creationId xmlns:p14="http://schemas.microsoft.com/office/powerpoint/2010/main" val="6702271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200150" y="1143000"/>
            <a:ext cx="4457700" cy="3086100"/>
          </a:xfrm>
        </p:spPr>
      </p:sp>
      <p:sp>
        <p:nvSpPr>
          <p:cNvPr id="3" name="Notizenplatzhalter 2"/>
          <p:cNvSpPr>
            <a:spLocks noGrp="1"/>
          </p:cNvSpPr>
          <p:nvPr>
            <p:ph type="body" idx="1"/>
          </p:nvPr>
        </p:nvSpPr>
        <p:spPr/>
        <p:txBody>
          <a:bodyPr/>
          <a:lstStyle/>
          <a:p>
            <a:r>
              <a:rPr lang="de-DE" dirty="0" smtClean="0"/>
              <a:t>Beim</a:t>
            </a:r>
            <a:r>
              <a:rPr lang="de-DE" baseline="0" dirty="0" smtClean="0"/>
              <a:t> Starten unserer Anwendung erzeugen wir die Root-Komponente (hier </a:t>
            </a:r>
            <a:r>
              <a:rPr lang="de-DE" baseline="0" dirty="0" err="1" smtClean="0"/>
              <a:t>CheckLabel</a:t>
            </a:r>
            <a:r>
              <a:rPr lang="de-DE" baseline="0" dirty="0" smtClean="0"/>
              <a:t>) und hängen sie mit der </a:t>
            </a:r>
            <a:r>
              <a:rPr lang="de-DE" baseline="0" dirty="0" err="1" smtClean="0"/>
              <a:t>render</a:t>
            </a:r>
            <a:r>
              <a:rPr lang="de-DE" baseline="0" dirty="0" smtClean="0"/>
              <a:t>-Methode in den echten DOM.</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17</a:t>
            </a:fld>
            <a:endParaRPr lang="de-DE"/>
          </a:p>
        </p:txBody>
      </p:sp>
    </p:spTree>
    <p:extLst>
      <p:ext uri="{BB962C8B-B14F-4D97-AF65-F5344CB8AC3E}">
        <p14:creationId xmlns:p14="http://schemas.microsoft.com/office/powerpoint/2010/main" val="18893598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Properties verwenden +</a:t>
            </a:r>
            <a:r>
              <a:rPr lang="de-DE" baseline="0" dirty="0" smtClean="0"/>
              <a:t> JavaScript in JSX Ausdrücken</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18</a:t>
            </a:fld>
            <a:endParaRPr lang="de-DE"/>
          </a:p>
        </p:txBody>
      </p:sp>
    </p:spTree>
    <p:extLst>
      <p:ext uri="{BB962C8B-B14F-4D97-AF65-F5344CB8AC3E}">
        <p14:creationId xmlns:p14="http://schemas.microsoft.com/office/powerpoint/2010/main" val="7784997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200150" y="1143000"/>
            <a:ext cx="4457700" cy="3086100"/>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19</a:t>
            </a:fld>
            <a:endParaRPr lang="de-DE"/>
          </a:p>
        </p:txBody>
      </p:sp>
    </p:spTree>
    <p:extLst>
      <p:ext uri="{BB962C8B-B14F-4D97-AF65-F5344CB8AC3E}">
        <p14:creationId xmlns:p14="http://schemas.microsoft.com/office/powerpoint/2010/main" val="3113792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200150" y="1143000"/>
            <a:ext cx="4457700" cy="3086100"/>
          </a:xfrm>
        </p:spPr>
      </p:sp>
      <p:sp>
        <p:nvSpPr>
          <p:cNvPr id="3" name="Notizenplatzhalter 2"/>
          <p:cNvSpPr>
            <a:spLocks noGrp="1"/>
          </p:cNvSpPr>
          <p:nvPr>
            <p:ph type="body" idx="1"/>
          </p:nvPr>
        </p:nvSpPr>
        <p:spPr/>
        <p:txBody>
          <a:bodyPr/>
          <a:lstStyle/>
          <a:p>
            <a:r>
              <a:rPr lang="de-DE" dirty="0" smtClean="0"/>
              <a:t>Ein häufiger</a:t>
            </a:r>
            <a:r>
              <a:rPr lang="de-DE" baseline="0" dirty="0" smtClean="0"/>
              <a:t> Anwendungsfall sind Listen von Komponenten. Dazu hier exemplarisch ein Beispiel, dass mit der JavaScript </a:t>
            </a:r>
            <a:r>
              <a:rPr lang="de-DE" baseline="0" dirty="0" err="1" smtClean="0"/>
              <a:t>map</a:t>
            </a:r>
            <a:r>
              <a:rPr lang="de-DE" baseline="0" dirty="0" smtClean="0"/>
              <a:t>-Funktion arbeitet.</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20</a:t>
            </a:fld>
            <a:endParaRPr lang="de-DE"/>
          </a:p>
        </p:txBody>
      </p:sp>
    </p:spTree>
    <p:extLst>
      <p:ext uri="{BB962C8B-B14F-4D97-AF65-F5344CB8AC3E}">
        <p14:creationId xmlns:p14="http://schemas.microsoft.com/office/powerpoint/2010/main" val="17650594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200150" y="1143000"/>
            <a:ext cx="4457700" cy="3086100"/>
          </a:xfrm>
        </p:spPr>
      </p:sp>
      <p:sp>
        <p:nvSpPr>
          <p:cNvPr id="3" name="Notizenplatzhalter 2"/>
          <p:cNvSpPr>
            <a:spLocks noGrp="1"/>
          </p:cNvSpPr>
          <p:nvPr>
            <p:ph type="body" idx="1"/>
          </p:nvPr>
        </p:nvSpPr>
        <p:spPr/>
        <p:txBody>
          <a:bodyPr/>
          <a:lstStyle/>
          <a:p>
            <a:r>
              <a:rPr lang="de-DE" dirty="0" smtClean="0"/>
              <a:t>Ein häufiger</a:t>
            </a:r>
            <a:r>
              <a:rPr lang="de-DE" baseline="0" dirty="0" smtClean="0"/>
              <a:t> Anwendungsfall sind Listen von Komponenten. Dazu hier exemplarisch ein Beispiel, dass mit der JavaScript </a:t>
            </a:r>
            <a:r>
              <a:rPr lang="de-DE" baseline="0" dirty="0" err="1" smtClean="0"/>
              <a:t>map</a:t>
            </a:r>
            <a:r>
              <a:rPr lang="de-DE" baseline="0" dirty="0" smtClean="0"/>
              <a:t>-Funktion arbeitet.</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21</a:t>
            </a:fld>
            <a:endParaRPr lang="de-DE"/>
          </a:p>
        </p:txBody>
      </p:sp>
    </p:spTree>
    <p:extLst>
      <p:ext uri="{BB962C8B-B14F-4D97-AF65-F5344CB8AC3E}">
        <p14:creationId xmlns:p14="http://schemas.microsoft.com/office/powerpoint/2010/main" val="10318043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200150" y="1143000"/>
            <a:ext cx="4457700" cy="3086100"/>
          </a:xfrm>
        </p:spPr>
      </p:sp>
      <p:sp>
        <p:nvSpPr>
          <p:cNvPr id="3" name="Notizenplatzhalter 2"/>
          <p:cNvSpPr>
            <a:spLocks noGrp="1"/>
          </p:cNvSpPr>
          <p:nvPr>
            <p:ph type="body" idx="1"/>
          </p:nvPr>
        </p:nvSpPr>
        <p:spPr/>
        <p:txBody>
          <a:bodyPr/>
          <a:lstStyle/>
          <a:p>
            <a:r>
              <a:rPr lang="de-DE" dirty="0" smtClean="0"/>
              <a:t>Eine andere (und auch ältere)</a:t>
            </a:r>
            <a:r>
              <a:rPr lang="de-DE" baseline="0" dirty="0" smtClean="0"/>
              <a:t> Möglichkeit, Komponenten zu schreiben, sind ES6 Klassen. Diese Möglichkeit existierte schon vor den Komponentenfunktionen und sind von daher in bestehenden Code-Beispielen und Anwendungen sehr viel häufiger zu finden. Klassen können im Gegensatz zu </a:t>
            </a:r>
            <a:r>
              <a:rPr lang="de-DE" baseline="0" dirty="0" err="1" smtClean="0"/>
              <a:t>funktionen</a:t>
            </a:r>
            <a:r>
              <a:rPr lang="de-DE" baseline="0" dirty="0" smtClean="0"/>
              <a:t> am </a:t>
            </a:r>
            <a:r>
              <a:rPr lang="de-DE" baseline="0" dirty="0" err="1" smtClean="0"/>
              <a:t>Lebensyzklus</a:t>
            </a:r>
            <a:r>
              <a:rPr lang="de-DE" baseline="0" dirty="0" smtClean="0"/>
              <a:t> einer Komponente partizipieren, in dem sie (optionale) Callback-Methoden implementieren. Auf den </a:t>
            </a:r>
            <a:r>
              <a:rPr lang="de-DE" baseline="0" dirty="0" err="1" smtClean="0"/>
              <a:t>Lifecycle</a:t>
            </a:r>
            <a:r>
              <a:rPr lang="de-DE" baseline="0" dirty="0" smtClean="0"/>
              <a:t> kommen wir später noch zu sprechen. Wir wollen uns jetzt zunächst um ein anderes Thema kümmern, für das wir ebenfalls Klassen benötigen: den Zustand von Komponenten</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22</a:t>
            </a:fld>
            <a:endParaRPr lang="de-DE"/>
          </a:p>
        </p:txBody>
      </p:sp>
    </p:spTree>
    <p:extLst>
      <p:ext uri="{BB962C8B-B14F-4D97-AF65-F5344CB8AC3E}">
        <p14:creationId xmlns:p14="http://schemas.microsoft.com/office/powerpoint/2010/main" val="20741433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200150" y="1143000"/>
            <a:ext cx="4457700" cy="3086100"/>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23</a:t>
            </a:fld>
            <a:endParaRPr lang="de-DE"/>
          </a:p>
        </p:txBody>
      </p:sp>
    </p:spTree>
    <p:extLst>
      <p:ext uri="{BB962C8B-B14F-4D97-AF65-F5344CB8AC3E}">
        <p14:creationId xmlns:p14="http://schemas.microsoft.com/office/powerpoint/2010/main" val="918328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200150" y="1143000"/>
            <a:ext cx="4457700" cy="3086100"/>
          </a:xfrm>
        </p:spPr>
      </p:sp>
      <p:sp>
        <p:nvSpPr>
          <p:cNvPr id="3" name="Notizenplatzhalter 2"/>
          <p:cNvSpPr>
            <a:spLocks noGrp="1"/>
          </p:cNvSpPr>
          <p:nvPr>
            <p:ph type="body" idx="1"/>
          </p:nvPr>
        </p:nvSpPr>
        <p:spPr/>
        <p:txBody>
          <a:bodyPr/>
          <a:lstStyle/>
          <a:p>
            <a:r>
              <a:rPr lang="de-DE" dirty="0" smtClean="0"/>
              <a:t>Hier sehen wie das komplette Password Formular; die verwendeten Komponenten </a:t>
            </a:r>
            <a:r>
              <a:rPr lang="de-DE" dirty="0" err="1" smtClean="0"/>
              <a:t>CheckLabelList</a:t>
            </a:r>
            <a:r>
              <a:rPr lang="de-DE" baseline="0" dirty="0" smtClean="0"/>
              <a:t> und </a:t>
            </a:r>
            <a:r>
              <a:rPr lang="de-DE" baseline="0" dirty="0" err="1" smtClean="0"/>
              <a:t>CheckLabel</a:t>
            </a:r>
            <a:r>
              <a:rPr lang="de-DE" baseline="0" dirty="0" smtClean="0"/>
              <a:t> kennen wir schon. Neu ist das input-Feld für das Passwort, dessen Inhalt – also das eingegebene Passwort – im Zustand der </a:t>
            </a:r>
            <a:r>
              <a:rPr lang="de-DE" baseline="0" dirty="0" err="1" smtClean="0"/>
              <a:t>PasswordForm</a:t>
            </a:r>
            <a:r>
              <a:rPr lang="de-DE" baseline="0" dirty="0" smtClean="0"/>
              <a:t>-Komponente gespeichert wird.</a:t>
            </a:r>
          </a:p>
          <a:p>
            <a:r>
              <a:rPr lang="de-DE" baseline="0" dirty="0" smtClean="0"/>
              <a:t>Abhängig vom eingegebenen Text werden die „Status“ der </a:t>
            </a:r>
            <a:r>
              <a:rPr lang="de-DE" baseline="0" dirty="0" err="1" smtClean="0"/>
              <a:t>CheckLabel</a:t>
            </a:r>
            <a:r>
              <a:rPr lang="de-DE" baseline="0" dirty="0" smtClean="0"/>
              <a:t> neu bestimmt</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24</a:t>
            </a:fld>
            <a:endParaRPr lang="de-DE"/>
          </a:p>
        </p:txBody>
      </p:sp>
    </p:spTree>
    <p:extLst>
      <p:ext uri="{BB962C8B-B14F-4D97-AF65-F5344CB8AC3E}">
        <p14:creationId xmlns:p14="http://schemas.microsoft.com/office/powerpoint/2010/main" val="1790760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baseline="0" dirty="0" smtClean="0"/>
              <a:t>In jedem Fall wird </a:t>
            </a:r>
            <a:r>
              <a:rPr lang="de-DE" baseline="0" dirty="0" err="1" smtClean="0"/>
              <a:t>React</a:t>
            </a:r>
            <a:r>
              <a:rPr lang="de-DE" baseline="0" dirty="0" smtClean="0"/>
              <a:t> in der Regel dazu verwendet, </a:t>
            </a:r>
            <a:r>
              <a:rPr lang="de-DE" baseline="0" dirty="0" err="1" smtClean="0"/>
              <a:t>Singple</a:t>
            </a:r>
            <a:r>
              <a:rPr lang="de-DE" baseline="0" dirty="0" smtClean="0"/>
              <a:t> Page Anwendungen zu bauen. Singe Page Anwendungen haben die „Besonderheit“, dass sie lediglich auf dem Client laufen. Alle Logik und Ablaufsteuerung erfolgt </a:t>
            </a:r>
            <a:r>
              <a:rPr lang="de-DE" baseline="0" dirty="0" err="1" smtClean="0"/>
              <a:t>ausschliesslich</a:t>
            </a:r>
            <a:r>
              <a:rPr lang="de-DE" baseline="0" dirty="0" smtClean="0"/>
              <a:t> auf dem Client, es werden keine Serverzugriffe gemacht um neue Seiten zu laden. Der Server ist nur noch dazu da, Daten zu liefern, die dann vom Client verarbeitet werden. Aus diesem Grund werden wir uns im Zuge dieses Vortrags auch mit den Problemen und Lösungen für SPAs ansehen.</a:t>
            </a:r>
          </a:p>
          <a:p>
            <a:endParaRPr lang="de-DE" baseline="0" dirty="0" smtClean="0"/>
          </a:p>
          <a:p>
            <a:r>
              <a:rPr lang="de-DE" baseline="0" dirty="0" smtClean="0"/>
              <a:t>Es ist allerdings durchaus möglich, mit </a:t>
            </a:r>
            <a:r>
              <a:rPr lang="de-DE" baseline="0" dirty="0" err="1" smtClean="0"/>
              <a:t>React</a:t>
            </a:r>
            <a:r>
              <a:rPr lang="de-DE" baseline="0" dirty="0" smtClean="0"/>
              <a:t> die Anwendung initial auf dem Server zu rendern und dann eine „erste“ Version auf den Client vor-gerendert zu senden.</a:t>
            </a:r>
            <a:endParaRPr lang="de-DE" dirty="0" smtClean="0"/>
          </a:p>
          <a:p>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3</a:t>
            </a:fld>
            <a:endParaRPr lang="de-DE"/>
          </a:p>
        </p:txBody>
      </p:sp>
    </p:spTree>
    <p:extLst>
      <p:ext uri="{BB962C8B-B14F-4D97-AF65-F5344CB8AC3E}">
        <p14:creationId xmlns:p14="http://schemas.microsoft.com/office/powerpoint/2010/main" val="75468165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200150" y="1143000"/>
            <a:ext cx="4457700" cy="3086100"/>
          </a:xfrm>
        </p:spPr>
      </p:sp>
      <p:sp>
        <p:nvSpPr>
          <p:cNvPr id="3" name="Notizenplatzhalter 2"/>
          <p:cNvSpPr>
            <a:spLocks noGrp="1"/>
          </p:cNvSpPr>
          <p:nvPr>
            <p:ph type="body" idx="1"/>
          </p:nvPr>
        </p:nvSpPr>
        <p:spPr/>
        <p:txBody>
          <a:bodyPr/>
          <a:lstStyle/>
          <a:p>
            <a:r>
              <a:rPr lang="de-DE" dirty="0" smtClean="0"/>
              <a:t>Sehen wir uns zunächst nur die Verarbeitung des Eingabefeldes an.</a:t>
            </a:r>
            <a:r>
              <a:rPr lang="de-DE" baseline="0" dirty="0" smtClean="0"/>
              <a:t> Zunächst binden wir den Wert aus dem Zustand als ‚</a:t>
            </a:r>
            <a:r>
              <a:rPr lang="de-DE" baseline="0" dirty="0" err="1" smtClean="0"/>
              <a:t>value</a:t>
            </a:r>
            <a:r>
              <a:rPr lang="de-DE" baseline="0" dirty="0" smtClean="0"/>
              <a:t>‘ an das input-Feld. Da </a:t>
            </a:r>
            <a:r>
              <a:rPr lang="de-DE" baseline="0" dirty="0" err="1" smtClean="0"/>
              <a:t>React</a:t>
            </a:r>
            <a:r>
              <a:rPr lang="de-DE" baseline="0" dirty="0" smtClean="0"/>
              <a:t> nicht über ein 2-Wege-Databinding verfügt, müssen wir uns selber darum kümmern, Änderungen aus dem Eingabefeld in den Zustand zurückzuschreiben. Das machen wir,  in dem wir einen Event </a:t>
            </a:r>
            <a:r>
              <a:rPr lang="de-DE" baseline="0" dirty="0" err="1" smtClean="0"/>
              <a:t>Listener</a:t>
            </a:r>
            <a:r>
              <a:rPr lang="de-DE" baseline="0" dirty="0" smtClean="0"/>
              <a:t> am Eingabefeld registrieren. Dieser </a:t>
            </a:r>
            <a:r>
              <a:rPr lang="de-DE" baseline="0" dirty="0" err="1" smtClean="0"/>
              <a:t>Listener</a:t>
            </a:r>
            <a:r>
              <a:rPr lang="de-DE" baseline="0" dirty="0" smtClean="0"/>
              <a:t> wird von </a:t>
            </a:r>
            <a:r>
              <a:rPr lang="de-DE" baseline="0" dirty="0" err="1" smtClean="0"/>
              <a:t>React</a:t>
            </a:r>
            <a:r>
              <a:rPr lang="de-DE" baseline="0" dirty="0" smtClean="0"/>
              <a:t> aufgerufen, sobald sich der Text im Eingabefeld ändert, also wenn </a:t>
            </a:r>
            <a:r>
              <a:rPr lang="de-DE" baseline="0" dirty="0" err="1" smtClean="0"/>
              <a:t>bspw</a:t>
            </a:r>
            <a:r>
              <a:rPr lang="de-DE" baseline="0" dirty="0" smtClean="0"/>
              <a:t> ein Zeichen eingegeben oder gelöscht wurde. Über den Event kommen wir an den neuen Wert, also den Wert, der zurzeit im Eingabefeld steht. Diesen Wert schreiben wir mittels </a:t>
            </a:r>
            <a:r>
              <a:rPr lang="de-DE" baseline="0" dirty="0" err="1" smtClean="0"/>
              <a:t>setState</a:t>
            </a:r>
            <a:r>
              <a:rPr lang="de-DE" baseline="0" dirty="0" smtClean="0"/>
              <a:t> in den neuen Zustand...</a:t>
            </a:r>
          </a:p>
          <a:p>
            <a:endParaRPr lang="de-DE"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de-DE" dirty="0" smtClean="0">
                <a:solidFill>
                  <a:srgbClr val="FF0000"/>
                </a:solidFill>
              </a:rPr>
              <a:t>Kein 2-Wege-Databinding!!!</a:t>
            </a:r>
          </a:p>
          <a:p>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25</a:t>
            </a:fld>
            <a:endParaRPr lang="de-DE"/>
          </a:p>
        </p:txBody>
      </p:sp>
    </p:spTree>
    <p:extLst>
      <p:ext uri="{BB962C8B-B14F-4D97-AF65-F5344CB8AC3E}">
        <p14:creationId xmlns:p14="http://schemas.microsoft.com/office/powerpoint/2010/main" val="72346540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200150" y="1143000"/>
            <a:ext cx="4457700" cy="3086100"/>
          </a:xfrm>
        </p:spPr>
      </p:sp>
      <p:sp>
        <p:nvSpPr>
          <p:cNvPr id="3" name="Notizenplatzhalter 2"/>
          <p:cNvSpPr>
            <a:spLocks noGrp="1"/>
          </p:cNvSpPr>
          <p:nvPr>
            <p:ph type="body" idx="1"/>
          </p:nvPr>
        </p:nvSpPr>
        <p:spPr/>
        <p:txBody>
          <a:bodyPr/>
          <a:lstStyle/>
          <a:p>
            <a:r>
              <a:rPr lang="de-DE" dirty="0" smtClean="0"/>
              <a:t>Sehen wir uns zunächst nur die Verarbeitung des Eingabefeldes an.</a:t>
            </a:r>
            <a:r>
              <a:rPr lang="de-DE" baseline="0" dirty="0" smtClean="0"/>
              <a:t> Zunächst binden wir den Wert aus dem Zustand als ‚</a:t>
            </a:r>
            <a:r>
              <a:rPr lang="de-DE" baseline="0" dirty="0" err="1" smtClean="0"/>
              <a:t>value</a:t>
            </a:r>
            <a:r>
              <a:rPr lang="de-DE" baseline="0" dirty="0" smtClean="0"/>
              <a:t>‘ an das input-Feld. Da </a:t>
            </a:r>
            <a:r>
              <a:rPr lang="de-DE" baseline="0" dirty="0" err="1" smtClean="0"/>
              <a:t>React</a:t>
            </a:r>
            <a:r>
              <a:rPr lang="de-DE" baseline="0" dirty="0" smtClean="0"/>
              <a:t> nicht über ein 2-Wege-Databinding verfügt, müssen wir uns selber darum kümmern, Änderungen aus dem Eingabefeld in den Zustand zurückzuschreiben. Das machen wir,  in dem wir einen Event </a:t>
            </a:r>
            <a:r>
              <a:rPr lang="de-DE" baseline="0" dirty="0" err="1" smtClean="0"/>
              <a:t>Listener</a:t>
            </a:r>
            <a:r>
              <a:rPr lang="de-DE" baseline="0" dirty="0" smtClean="0"/>
              <a:t> am Eingabefeld registrieren. Dieser </a:t>
            </a:r>
            <a:r>
              <a:rPr lang="de-DE" baseline="0" dirty="0" err="1" smtClean="0"/>
              <a:t>Listener</a:t>
            </a:r>
            <a:r>
              <a:rPr lang="de-DE" baseline="0" dirty="0" smtClean="0"/>
              <a:t> wird von </a:t>
            </a:r>
            <a:r>
              <a:rPr lang="de-DE" baseline="0" dirty="0" err="1" smtClean="0"/>
              <a:t>React</a:t>
            </a:r>
            <a:r>
              <a:rPr lang="de-DE" baseline="0" dirty="0" smtClean="0"/>
              <a:t> aufgerufen, sobald sich der Text im Eingabefeld ändert, also wenn </a:t>
            </a:r>
            <a:r>
              <a:rPr lang="de-DE" baseline="0" dirty="0" err="1" smtClean="0"/>
              <a:t>bspw</a:t>
            </a:r>
            <a:r>
              <a:rPr lang="de-DE" baseline="0" dirty="0" smtClean="0"/>
              <a:t> ein Zeichen eingegeben oder gelöscht wurde. Über den Event kommen wir an den neuen Wert, also den Wert, der zurzeit im Eingabefeld steht. Diesen Wert schreiben wir mittels </a:t>
            </a:r>
            <a:r>
              <a:rPr lang="de-DE" baseline="0" dirty="0" err="1" smtClean="0"/>
              <a:t>setState</a:t>
            </a:r>
            <a:r>
              <a:rPr lang="de-DE" baseline="0" dirty="0" smtClean="0"/>
              <a:t> in den neuen Zustand...</a:t>
            </a:r>
          </a:p>
          <a:p>
            <a:endParaRPr lang="de-DE"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de-DE" dirty="0" smtClean="0">
                <a:solidFill>
                  <a:srgbClr val="FF0000"/>
                </a:solidFill>
              </a:rPr>
              <a:t>Kein 2-Wege-Databinding!!!</a:t>
            </a:r>
          </a:p>
          <a:p>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26</a:t>
            </a:fld>
            <a:endParaRPr lang="de-DE"/>
          </a:p>
        </p:txBody>
      </p:sp>
    </p:spTree>
    <p:extLst>
      <p:ext uri="{BB962C8B-B14F-4D97-AF65-F5344CB8AC3E}">
        <p14:creationId xmlns:p14="http://schemas.microsoft.com/office/powerpoint/2010/main" val="145572780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200150" y="1143000"/>
            <a:ext cx="4457700" cy="3086100"/>
          </a:xfrm>
        </p:spPr>
      </p:sp>
      <p:sp>
        <p:nvSpPr>
          <p:cNvPr id="3" name="Notizenplatzhalter 2"/>
          <p:cNvSpPr>
            <a:spLocks noGrp="1"/>
          </p:cNvSpPr>
          <p:nvPr>
            <p:ph type="body" idx="1"/>
          </p:nvPr>
        </p:nvSpPr>
        <p:spPr/>
        <p:txBody>
          <a:bodyPr/>
          <a:lstStyle/>
          <a:p>
            <a:r>
              <a:rPr lang="de-DE" dirty="0" smtClean="0"/>
              <a:t>Sehen wir uns zunächst nur die Verarbeitung des Eingabefeldes an.</a:t>
            </a:r>
            <a:r>
              <a:rPr lang="de-DE" baseline="0" dirty="0" smtClean="0"/>
              <a:t> Zunächst binden wir den Wert aus dem Zustand als ‚</a:t>
            </a:r>
            <a:r>
              <a:rPr lang="de-DE" baseline="0" dirty="0" err="1" smtClean="0"/>
              <a:t>value</a:t>
            </a:r>
            <a:r>
              <a:rPr lang="de-DE" baseline="0" dirty="0" smtClean="0"/>
              <a:t>‘ an das input-Feld. Da </a:t>
            </a:r>
            <a:r>
              <a:rPr lang="de-DE" baseline="0" dirty="0" err="1" smtClean="0"/>
              <a:t>React</a:t>
            </a:r>
            <a:r>
              <a:rPr lang="de-DE" baseline="0" dirty="0" smtClean="0"/>
              <a:t> nicht über ein 2-Wege-Databinding verfügt, müssen wir uns selber darum kümmern, Änderungen aus dem Eingabefeld in den Zustand zurückzuschreiben. Das machen wir,  in dem wir einen Event </a:t>
            </a:r>
            <a:r>
              <a:rPr lang="de-DE" baseline="0" dirty="0" err="1" smtClean="0"/>
              <a:t>Listener</a:t>
            </a:r>
            <a:r>
              <a:rPr lang="de-DE" baseline="0" dirty="0" smtClean="0"/>
              <a:t> am Eingabefeld registrieren. Dieser </a:t>
            </a:r>
            <a:r>
              <a:rPr lang="de-DE" baseline="0" dirty="0" err="1" smtClean="0"/>
              <a:t>Listener</a:t>
            </a:r>
            <a:r>
              <a:rPr lang="de-DE" baseline="0" dirty="0" smtClean="0"/>
              <a:t> wird von </a:t>
            </a:r>
            <a:r>
              <a:rPr lang="de-DE" baseline="0" dirty="0" err="1" smtClean="0"/>
              <a:t>React</a:t>
            </a:r>
            <a:r>
              <a:rPr lang="de-DE" baseline="0" dirty="0" smtClean="0"/>
              <a:t> aufgerufen, sobald sich der Text im Eingabefeld ändert, also wenn </a:t>
            </a:r>
            <a:r>
              <a:rPr lang="de-DE" baseline="0" dirty="0" err="1" smtClean="0"/>
              <a:t>bspw</a:t>
            </a:r>
            <a:r>
              <a:rPr lang="de-DE" baseline="0" dirty="0" smtClean="0"/>
              <a:t> ein Zeichen eingegeben oder gelöscht wurde. Über den Event kommen wir an den neuen Wert, also den Wert, der zurzeit im Eingabefeld steht. Diesen Wert schreiben wir mittels </a:t>
            </a:r>
            <a:r>
              <a:rPr lang="de-DE" baseline="0" dirty="0" err="1" smtClean="0"/>
              <a:t>setState</a:t>
            </a:r>
            <a:r>
              <a:rPr lang="de-DE" baseline="0" dirty="0" smtClean="0"/>
              <a:t> in den neuen Zustand...</a:t>
            </a:r>
          </a:p>
          <a:p>
            <a:endParaRPr lang="de-DE"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de-DE" dirty="0" smtClean="0">
                <a:solidFill>
                  <a:srgbClr val="FF0000"/>
                </a:solidFill>
              </a:rPr>
              <a:t>Kein 2-Wege-Databinding!!!</a:t>
            </a:r>
          </a:p>
          <a:p>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27</a:t>
            </a:fld>
            <a:endParaRPr lang="de-DE"/>
          </a:p>
        </p:txBody>
      </p:sp>
    </p:spTree>
    <p:extLst>
      <p:ext uri="{BB962C8B-B14F-4D97-AF65-F5344CB8AC3E}">
        <p14:creationId xmlns:p14="http://schemas.microsoft.com/office/powerpoint/2010/main" val="82053806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200150" y="1143000"/>
            <a:ext cx="4457700" cy="3086100"/>
          </a:xfrm>
        </p:spPr>
      </p:sp>
      <p:sp>
        <p:nvSpPr>
          <p:cNvPr id="3" name="Notizenplatzhalter 2"/>
          <p:cNvSpPr>
            <a:spLocks noGrp="1"/>
          </p:cNvSpPr>
          <p:nvPr>
            <p:ph type="body" idx="1"/>
          </p:nvPr>
        </p:nvSpPr>
        <p:spPr/>
        <p:txBody>
          <a:bodyPr/>
          <a:lstStyle/>
          <a:p>
            <a:r>
              <a:rPr lang="de-DE" dirty="0" smtClean="0"/>
              <a:t>...dieser</a:t>
            </a:r>
            <a:r>
              <a:rPr lang="de-DE" baseline="0" dirty="0" smtClean="0"/>
              <a:t> Aufruf führt dazu, dass die </a:t>
            </a:r>
            <a:r>
              <a:rPr lang="de-DE" baseline="0" dirty="0" err="1" smtClean="0"/>
              <a:t>render</a:t>
            </a:r>
            <a:r>
              <a:rPr lang="de-DE" baseline="0" dirty="0" smtClean="0"/>
              <a:t>-Methode von </a:t>
            </a:r>
            <a:r>
              <a:rPr lang="de-DE" baseline="0" dirty="0" err="1" smtClean="0"/>
              <a:t>React</a:t>
            </a:r>
            <a:r>
              <a:rPr lang="de-DE" baseline="0" dirty="0" smtClean="0"/>
              <a:t> neu aufgerufen wird.</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28</a:t>
            </a:fld>
            <a:endParaRPr lang="de-DE"/>
          </a:p>
        </p:txBody>
      </p:sp>
    </p:spTree>
    <p:extLst>
      <p:ext uri="{BB962C8B-B14F-4D97-AF65-F5344CB8AC3E}">
        <p14:creationId xmlns:p14="http://schemas.microsoft.com/office/powerpoint/2010/main" val="70331196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Herausforderung:</a:t>
            </a:r>
            <a:r>
              <a:rPr lang="de-DE" baseline="0" dirty="0" smtClean="0"/>
              <a:t> </a:t>
            </a:r>
            <a:r>
              <a:rPr lang="de-DE" dirty="0" smtClean="0"/>
              <a:t>BEI JEDEM TASTENDRUCK!!!</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29</a:t>
            </a:fld>
            <a:endParaRPr lang="de-DE"/>
          </a:p>
        </p:txBody>
      </p:sp>
    </p:spTree>
    <p:extLst>
      <p:ext uri="{BB962C8B-B14F-4D97-AF65-F5344CB8AC3E}">
        <p14:creationId xmlns:p14="http://schemas.microsoft.com/office/powerpoint/2010/main" val="174383759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200150" y="1143000"/>
            <a:ext cx="4457700" cy="3086100"/>
          </a:xfrm>
        </p:spPr>
      </p:sp>
      <p:sp>
        <p:nvSpPr>
          <p:cNvPr id="3" name="Notizenplatzhalter 2"/>
          <p:cNvSpPr>
            <a:spLocks noGrp="1"/>
          </p:cNvSpPr>
          <p:nvPr>
            <p:ph type="body" idx="1"/>
          </p:nvPr>
        </p:nvSpPr>
        <p:spPr/>
        <p:txBody>
          <a:bodyPr/>
          <a:lstStyle/>
          <a:p>
            <a:r>
              <a:rPr lang="de-DE" baseline="0" dirty="0" smtClean="0"/>
              <a:t>Nächster Schritt! Jetzt sehen wir uns mal an, wie das Eingabefeld und und die anderen Teile unserer Komponente zusammenspielen.</a:t>
            </a:r>
          </a:p>
          <a:p>
            <a:endParaRPr lang="de-DE" baseline="0" dirty="0" smtClean="0"/>
          </a:p>
          <a:p>
            <a:r>
              <a:rPr lang="de-DE" baseline="0" dirty="0" smtClean="0"/>
              <a:t>Also: wie wir gesehen haben, hält unsere </a:t>
            </a:r>
            <a:r>
              <a:rPr lang="de-DE" baseline="0" dirty="0" err="1" smtClean="0"/>
              <a:t>PasswordForm</a:t>
            </a:r>
            <a:r>
              <a:rPr lang="de-DE" baseline="0" dirty="0" smtClean="0"/>
              <a:t> den Zustand, also den eingegebenen Text. Abhängig von dem eingegebenen Text müssen die Checks aktualisiert und das </a:t>
            </a:r>
            <a:r>
              <a:rPr lang="de-DE" baseline="0" dirty="0" err="1" smtClean="0"/>
              <a:t>Enablement</a:t>
            </a:r>
            <a:r>
              <a:rPr lang="de-DE" baseline="0" dirty="0" smtClean="0"/>
              <a:t> des Buttons angepasst werden. Dazu lasst uns einen erneuten Blick in die </a:t>
            </a:r>
            <a:r>
              <a:rPr lang="de-DE" baseline="0" dirty="0" err="1" smtClean="0"/>
              <a:t>render</a:t>
            </a:r>
            <a:r>
              <a:rPr lang="de-DE" baseline="0" dirty="0" smtClean="0"/>
              <a:t> Methode der </a:t>
            </a:r>
            <a:r>
              <a:rPr lang="de-DE" baseline="0" dirty="0" err="1" smtClean="0"/>
              <a:t>PasswordForm</a:t>
            </a:r>
            <a:r>
              <a:rPr lang="de-DE" baseline="0" dirty="0" smtClean="0"/>
              <a:t> werfen</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30</a:t>
            </a:fld>
            <a:endParaRPr lang="de-DE"/>
          </a:p>
        </p:txBody>
      </p:sp>
    </p:spTree>
    <p:extLst>
      <p:ext uri="{BB962C8B-B14F-4D97-AF65-F5344CB8AC3E}">
        <p14:creationId xmlns:p14="http://schemas.microsoft.com/office/powerpoint/2010/main" val="4762535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„Rendern“ bedeutet Aufruf der </a:t>
            </a:r>
            <a:r>
              <a:rPr lang="de-DE" dirty="0" err="1" smtClean="0"/>
              <a:t>render</a:t>
            </a:r>
            <a:r>
              <a:rPr lang="de-DE" dirty="0" smtClean="0"/>
              <a:t>-Methode, aber </a:t>
            </a:r>
            <a:r>
              <a:rPr lang="de-DE" dirty="0" err="1" smtClean="0"/>
              <a:t>nic</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32</a:t>
            </a:fld>
            <a:endParaRPr lang="de-DE"/>
          </a:p>
        </p:txBody>
      </p:sp>
    </p:spTree>
    <p:extLst>
      <p:ext uri="{BB962C8B-B14F-4D97-AF65-F5344CB8AC3E}">
        <p14:creationId xmlns:p14="http://schemas.microsoft.com/office/powerpoint/2010/main" val="134793118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33</a:t>
            </a:fld>
            <a:endParaRPr lang="de-DE"/>
          </a:p>
        </p:txBody>
      </p:sp>
    </p:spTree>
    <p:extLst>
      <p:ext uri="{BB962C8B-B14F-4D97-AF65-F5344CB8AC3E}">
        <p14:creationId xmlns:p14="http://schemas.microsoft.com/office/powerpoint/2010/main" val="128484843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35</a:t>
            </a:fld>
            <a:endParaRPr lang="de-DE"/>
          </a:p>
        </p:txBody>
      </p:sp>
    </p:spTree>
    <p:extLst>
      <p:ext uri="{BB962C8B-B14F-4D97-AF65-F5344CB8AC3E}">
        <p14:creationId xmlns:p14="http://schemas.microsoft.com/office/powerpoint/2010/main" val="166926772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44</a:t>
            </a:fld>
            <a:endParaRPr lang="de-DE"/>
          </a:p>
        </p:txBody>
      </p:sp>
    </p:spTree>
    <p:extLst>
      <p:ext uri="{BB962C8B-B14F-4D97-AF65-F5344CB8AC3E}">
        <p14:creationId xmlns:p14="http://schemas.microsoft.com/office/powerpoint/2010/main" val="11971558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baseline="0" dirty="0" smtClean="0"/>
              <a:t>In jedem Fall wird </a:t>
            </a:r>
            <a:r>
              <a:rPr lang="de-DE" baseline="0" dirty="0" err="1" smtClean="0"/>
              <a:t>React</a:t>
            </a:r>
            <a:r>
              <a:rPr lang="de-DE" baseline="0" dirty="0" smtClean="0"/>
              <a:t> in der Regel dazu verwendet, </a:t>
            </a:r>
            <a:r>
              <a:rPr lang="de-DE" baseline="0" dirty="0" err="1" smtClean="0"/>
              <a:t>Singple</a:t>
            </a:r>
            <a:r>
              <a:rPr lang="de-DE" baseline="0" dirty="0" smtClean="0"/>
              <a:t> Page Anwendungen zu bauen. Singe Page Anwendungen haben die „Besonderheit“, dass sie lediglich auf dem Client laufen. Alle Logik und Ablaufsteuerung erfolgt </a:t>
            </a:r>
            <a:r>
              <a:rPr lang="de-DE" baseline="0" dirty="0" err="1" smtClean="0"/>
              <a:t>ausschliesslich</a:t>
            </a:r>
            <a:r>
              <a:rPr lang="de-DE" baseline="0" dirty="0" smtClean="0"/>
              <a:t> auf dem Client, es werden keine Serverzugriffe gemacht um neue Seiten zu laden. Der Server ist nur noch dazu da, Daten zu liefern, die dann vom Client verarbeitet werden. Aus diesem Grund werden wir uns im Zuge dieses Vortrags auch mit den Problemen und Lösungen für SPAs ansehen.</a:t>
            </a:r>
          </a:p>
          <a:p>
            <a:endParaRPr lang="de-DE" baseline="0" dirty="0" smtClean="0"/>
          </a:p>
          <a:p>
            <a:r>
              <a:rPr lang="de-DE" baseline="0" dirty="0" smtClean="0"/>
              <a:t>Es ist allerdings durchaus möglich, mit </a:t>
            </a:r>
            <a:r>
              <a:rPr lang="de-DE" baseline="0" dirty="0" err="1" smtClean="0"/>
              <a:t>React</a:t>
            </a:r>
            <a:r>
              <a:rPr lang="de-DE" baseline="0" dirty="0" smtClean="0"/>
              <a:t> die Anwendung initial auf dem Server zu rendern und dann eine „erste“ Version auf den Client vor-gerendert zu senden.</a:t>
            </a:r>
            <a:endParaRPr lang="de-DE" dirty="0" smtClean="0"/>
          </a:p>
          <a:p>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4</a:t>
            </a:fld>
            <a:endParaRPr lang="de-DE"/>
          </a:p>
        </p:txBody>
      </p:sp>
    </p:spTree>
    <p:extLst>
      <p:ext uri="{BB962C8B-B14F-4D97-AF65-F5344CB8AC3E}">
        <p14:creationId xmlns:p14="http://schemas.microsoft.com/office/powerpoint/2010/main" val="154093332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45</a:t>
            </a:fld>
            <a:endParaRPr lang="de-DE"/>
          </a:p>
        </p:txBody>
      </p:sp>
    </p:spTree>
    <p:extLst>
      <p:ext uri="{BB962C8B-B14F-4D97-AF65-F5344CB8AC3E}">
        <p14:creationId xmlns:p14="http://schemas.microsoft.com/office/powerpoint/2010/main" val="203469895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46</a:t>
            </a:fld>
            <a:endParaRPr lang="de-DE"/>
          </a:p>
        </p:txBody>
      </p:sp>
    </p:spTree>
    <p:extLst>
      <p:ext uri="{BB962C8B-B14F-4D97-AF65-F5344CB8AC3E}">
        <p14:creationId xmlns:p14="http://schemas.microsoft.com/office/powerpoint/2010/main" val="204707813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47</a:t>
            </a:fld>
            <a:endParaRPr lang="de-DE"/>
          </a:p>
        </p:txBody>
      </p:sp>
    </p:spTree>
    <p:extLst>
      <p:ext uri="{BB962C8B-B14F-4D97-AF65-F5344CB8AC3E}">
        <p14:creationId xmlns:p14="http://schemas.microsoft.com/office/powerpoint/2010/main" val="188318265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48</a:t>
            </a:fld>
            <a:endParaRPr lang="de-DE"/>
          </a:p>
        </p:txBody>
      </p:sp>
    </p:spTree>
    <p:extLst>
      <p:ext uri="{BB962C8B-B14F-4D97-AF65-F5344CB8AC3E}">
        <p14:creationId xmlns:p14="http://schemas.microsoft.com/office/powerpoint/2010/main" val="3026400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baseline="0" dirty="0" smtClean="0"/>
          </a:p>
        </p:txBody>
      </p:sp>
      <p:sp>
        <p:nvSpPr>
          <p:cNvPr id="4" name="Foliennummernplatzhalter 3"/>
          <p:cNvSpPr>
            <a:spLocks noGrp="1"/>
          </p:cNvSpPr>
          <p:nvPr>
            <p:ph type="sldNum" sz="quarter" idx="10"/>
          </p:nvPr>
        </p:nvSpPr>
        <p:spPr/>
        <p:txBody>
          <a:bodyPr/>
          <a:lstStyle/>
          <a:p>
            <a:fld id="{3C67E9B5-BB04-A741-9555-7CF01DDDA8C6}" type="slidenum">
              <a:rPr lang="de-DE" smtClean="0"/>
              <a:t>7</a:t>
            </a:fld>
            <a:endParaRPr lang="de-DE"/>
          </a:p>
        </p:txBody>
      </p:sp>
    </p:spTree>
    <p:extLst>
      <p:ext uri="{BB962C8B-B14F-4D97-AF65-F5344CB8AC3E}">
        <p14:creationId xmlns:p14="http://schemas.microsoft.com/office/powerpoint/2010/main" val="13970758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8</a:t>
            </a:fld>
            <a:endParaRPr lang="de-DE"/>
          </a:p>
        </p:txBody>
      </p:sp>
    </p:spTree>
    <p:extLst>
      <p:ext uri="{BB962C8B-B14F-4D97-AF65-F5344CB8AC3E}">
        <p14:creationId xmlns:p14="http://schemas.microsoft.com/office/powerpoint/2010/main" val="7855413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9</a:t>
            </a:fld>
            <a:endParaRPr lang="de-DE"/>
          </a:p>
        </p:txBody>
      </p:sp>
    </p:spTree>
    <p:extLst>
      <p:ext uri="{BB962C8B-B14F-4D97-AF65-F5344CB8AC3E}">
        <p14:creationId xmlns:p14="http://schemas.microsoft.com/office/powerpoint/2010/main" val="9459176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28600" indent="-228600">
              <a:buAutoNum type="arabicPeriod"/>
            </a:pP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10</a:t>
            </a:fld>
            <a:endParaRPr lang="de-DE"/>
          </a:p>
        </p:txBody>
      </p:sp>
    </p:spTree>
    <p:extLst>
      <p:ext uri="{BB962C8B-B14F-4D97-AF65-F5344CB8AC3E}">
        <p14:creationId xmlns:p14="http://schemas.microsoft.com/office/powerpoint/2010/main" val="2718497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28600" indent="-228600">
              <a:buAutoNum type="arabicPeriod"/>
            </a:pP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11</a:t>
            </a:fld>
            <a:endParaRPr lang="de-DE"/>
          </a:p>
        </p:txBody>
      </p:sp>
    </p:spTree>
    <p:extLst>
      <p:ext uri="{BB962C8B-B14F-4D97-AF65-F5344CB8AC3E}">
        <p14:creationId xmlns:p14="http://schemas.microsoft.com/office/powerpoint/2010/main" val="15898786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28600" indent="-228600">
              <a:buAutoNum type="arabicPeriod"/>
            </a:pP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12</a:t>
            </a:fld>
            <a:endParaRPr lang="de-DE"/>
          </a:p>
        </p:txBody>
      </p:sp>
    </p:spTree>
    <p:extLst>
      <p:ext uri="{BB962C8B-B14F-4D97-AF65-F5344CB8AC3E}">
        <p14:creationId xmlns:p14="http://schemas.microsoft.com/office/powerpoint/2010/main" val="13890565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OBEN">
    <p:spTree>
      <p:nvGrpSpPr>
        <p:cNvPr id="1" name=""/>
        <p:cNvGrpSpPr/>
        <p:nvPr/>
      </p:nvGrpSpPr>
      <p:grpSpPr>
        <a:xfrm>
          <a:off x="0" y="0"/>
          <a:ext cx="0" cy="0"/>
          <a:chOff x="0" y="0"/>
          <a:chExt cx="0" cy="0"/>
        </a:xfrm>
      </p:grpSpPr>
      <p:sp>
        <p:nvSpPr>
          <p:cNvPr id="7" name="Rechteck 6"/>
          <p:cNvSpPr/>
          <p:nvPr userDrawn="1"/>
        </p:nvSpPr>
        <p:spPr>
          <a:xfrm>
            <a:off x="0" y="0"/>
            <a:ext cx="9906000" cy="790222"/>
          </a:xfrm>
          <a:prstGeom prst="rect">
            <a:avLst/>
          </a:prstGeom>
          <a:solidFill>
            <a:srgbClr val="5AB8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63"/>
          </a:p>
        </p:txBody>
      </p:sp>
      <p:sp>
        <p:nvSpPr>
          <p:cNvPr id="8" name="Titel 7"/>
          <p:cNvSpPr>
            <a:spLocks noGrp="1"/>
          </p:cNvSpPr>
          <p:nvPr>
            <p:ph type="title"/>
          </p:nvPr>
        </p:nvSpPr>
        <p:spPr>
          <a:xfrm>
            <a:off x="0" y="1"/>
            <a:ext cx="9906000" cy="790223"/>
          </a:xfrm>
          <a:prstGeom prst="rect">
            <a:avLst/>
          </a:prstGeom>
        </p:spPr>
        <p:txBody>
          <a:bodyPr lIns="0" tIns="0" rIns="0" bIns="0" anchor="ctr" anchorCtr="0"/>
          <a:lstStyle>
            <a:lvl1pPr algn="ctr">
              <a:defRPr sz="2031" b="1" i="0" cap="all" baseline="0">
                <a:solidFill>
                  <a:srgbClr val="025249"/>
                </a:solidFill>
                <a:latin typeface="Montserrat" charset="0"/>
              </a:defRPr>
            </a:lvl1pPr>
          </a:lstStyle>
          <a:p>
            <a:r>
              <a:rPr lang="de-DE" dirty="0" smtClean="0"/>
              <a:t>Mastertitelformat bearbeiten</a:t>
            </a:r>
            <a:endParaRPr lang="de-DE" dirty="0"/>
          </a:p>
        </p:txBody>
      </p:sp>
    </p:spTree>
    <p:extLst>
      <p:ext uri="{BB962C8B-B14F-4D97-AF65-F5344CB8AC3E}">
        <p14:creationId xmlns:p14="http://schemas.microsoft.com/office/powerpoint/2010/main" val="1996269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UNTEN">
    <p:spTree>
      <p:nvGrpSpPr>
        <p:cNvPr id="1" name=""/>
        <p:cNvGrpSpPr/>
        <p:nvPr/>
      </p:nvGrpSpPr>
      <p:grpSpPr>
        <a:xfrm>
          <a:off x="0" y="0"/>
          <a:ext cx="0" cy="0"/>
          <a:chOff x="0" y="0"/>
          <a:chExt cx="0" cy="0"/>
        </a:xfrm>
      </p:grpSpPr>
      <p:sp>
        <p:nvSpPr>
          <p:cNvPr id="7" name="Rechteck 6"/>
          <p:cNvSpPr/>
          <p:nvPr userDrawn="1"/>
        </p:nvSpPr>
        <p:spPr>
          <a:xfrm>
            <a:off x="0" y="6079066"/>
            <a:ext cx="9906000" cy="790223"/>
          </a:xfrm>
          <a:prstGeom prst="rect">
            <a:avLst/>
          </a:prstGeom>
          <a:solidFill>
            <a:srgbClr val="5AB8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63"/>
          </a:p>
        </p:txBody>
      </p:sp>
      <p:sp>
        <p:nvSpPr>
          <p:cNvPr id="8" name="Titel 7"/>
          <p:cNvSpPr>
            <a:spLocks noGrp="1"/>
          </p:cNvSpPr>
          <p:nvPr>
            <p:ph type="title"/>
          </p:nvPr>
        </p:nvSpPr>
        <p:spPr>
          <a:xfrm>
            <a:off x="0" y="6067778"/>
            <a:ext cx="9906000" cy="790223"/>
          </a:xfrm>
          <a:prstGeom prst="rect">
            <a:avLst/>
          </a:prstGeom>
        </p:spPr>
        <p:txBody>
          <a:bodyPr lIns="0" tIns="0" rIns="0" bIns="0" anchor="ctr" anchorCtr="0"/>
          <a:lstStyle>
            <a:lvl1pPr algn="ctr">
              <a:defRPr sz="2031" b="1" i="0" cap="all" baseline="0">
                <a:solidFill>
                  <a:srgbClr val="025249"/>
                </a:solidFill>
                <a:latin typeface="Montserrat" charset="0"/>
              </a:defRPr>
            </a:lvl1pPr>
          </a:lstStyle>
          <a:p>
            <a:r>
              <a:rPr lang="de-DE" dirty="0" smtClean="0"/>
              <a:t>Mastertitelformat bearbeiten</a:t>
            </a:r>
            <a:endParaRPr lang="de-DE" dirty="0"/>
          </a:p>
        </p:txBody>
      </p:sp>
    </p:spTree>
    <p:extLst>
      <p:ext uri="{BB962C8B-B14F-4D97-AF65-F5344CB8AC3E}">
        <p14:creationId xmlns:p14="http://schemas.microsoft.com/office/powerpoint/2010/main" val="2906868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2_Titelfolie">
    <p:spTree>
      <p:nvGrpSpPr>
        <p:cNvPr id="1" name=""/>
        <p:cNvGrpSpPr/>
        <p:nvPr/>
      </p:nvGrpSpPr>
      <p:grpSpPr>
        <a:xfrm>
          <a:off x="0" y="0"/>
          <a:ext cx="0" cy="0"/>
          <a:chOff x="0" y="0"/>
          <a:chExt cx="0" cy="0"/>
        </a:xfrm>
      </p:grpSpPr>
      <p:sp>
        <p:nvSpPr>
          <p:cNvPr id="7" name="Rechteck 6"/>
          <p:cNvSpPr/>
          <p:nvPr userDrawn="1"/>
        </p:nvSpPr>
        <p:spPr>
          <a:xfrm>
            <a:off x="0" y="6079066"/>
            <a:ext cx="9906000" cy="45719"/>
          </a:xfrm>
          <a:prstGeom prst="rect">
            <a:avLst/>
          </a:prstGeom>
          <a:solidFill>
            <a:srgbClr val="5AB8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63"/>
          </a:p>
        </p:txBody>
      </p:sp>
    </p:spTree>
    <p:extLst>
      <p:ext uri="{BB962C8B-B14F-4D97-AF65-F5344CB8AC3E}">
        <p14:creationId xmlns:p14="http://schemas.microsoft.com/office/powerpoint/2010/main" val="117664604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D4EBE9"/>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1038" y="365127"/>
            <a:ext cx="8543925" cy="1325563"/>
          </a:xfrm>
          <a:prstGeom prst="rect">
            <a:avLst/>
          </a:prstGeom>
        </p:spPr>
        <p:txBody>
          <a:bodyPr vert="horz" lIns="91440" tIns="45720" rIns="91440" bIns="45720" rtlCol="0" anchor="ctr">
            <a:normAutofit/>
          </a:bodyPr>
          <a:lstStyle/>
          <a:p>
            <a:r>
              <a:rPr lang="de-DE" smtClean="0"/>
              <a:t>Mastertitelformat bearbeiten</a:t>
            </a:r>
            <a:endParaRPr lang="en-US" dirty="0"/>
          </a:p>
        </p:txBody>
      </p:sp>
      <p:sp>
        <p:nvSpPr>
          <p:cNvPr id="3" name="Text Placeholder 2"/>
          <p:cNvSpPr>
            <a:spLocks noGrp="1"/>
          </p:cNvSpPr>
          <p:nvPr>
            <p:ph type="body" idx="1"/>
          </p:nvPr>
        </p:nvSpPr>
        <p:spPr>
          <a:xfrm>
            <a:off x="681038" y="1825625"/>
            <a:ext cx="8543925" cy="4351338"/>
          </a:xfrm>
          <a:prstGeom prst="rect">
            <a:avLst/>
          </a:prstGeom>
        </p:spPr>
        <p:txBody>
          <a:bodyPr vert="horz" lIns="91440" tIns="45720" rIns="91440" bIns="45720" rtlCol="0">
            <a:normAutofit/>
          </a:bodyPr>
          <a:lstStyle/>
          <a:p>
            <a:pPr lvl="0"/>
            <a:r>
              <a:rPr lang="de-DE" smtClean="0"/>
              <a:t>Mastertextformat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a:p>
        </p:txBody>
      </p:sp>
      <p:sp>
        <p:nvSpPr>
          <p:cNvPr id="4" name="Date Placeholder 3"/>
          <p:cNvSpPr>
            <a:spLocks noGrp="1"/>
          </p:cNvSpPr>
          <p:nvPr>
            <p:ph type="dt" sz="half" idx="2"/>
          </p:nvPr>
        </p:nvSpPr>
        <p:spPr>
          <a:xfrm>
            <a:off x="681038" y="6356352"/>
            <a:ext cx="222885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9/20/17</a:t>
            </a:fld>
            <a:endParaRPr lang="en-US" dirty="0"/>
          </a:p>
        </p:txBody>
      </p:sp>
      <p:sp>
        <p:nvSpPr>
          <p:cNvPr id="5" name="Footer Placeholder 4"/>
          <p:cNvSpPr>
            <a:spLocks noGrp="1"/>
          </p:cNvSpPr>
          <p:nvPr>
            <p:ph type="ftr" sz="quarter" idx="3"/>
          </p:nvPr>
        </p:nvSpPr>
        <p:spPr>
          <a:xfrm>
            <a:off x="3281363" y="6356352"/>
            <a:ext cx="334327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996113" y="6356352"/>
            <a:ext cx="222885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‹Nr.›</a:t>
            </a:fld>
            <a:endParaRPr lang="en-US" dirty="0"/>
          </a:p>
        </p:txBody>
      </p:sp>
    </p:spTree>
    <p:extLst>
      <p:ext uri="{BB962C8B-B14F-4D97-AF65-F5344CB8AC3E}">
        <p14:creationId xmlns:p14="http://schemas.microsoft.com/office/powerpoint/2010/main" val="1613602277"/>
      </p:ext>
    </p:extLst>
  </p:cSld>
  <p:clrMap bg1="lt1" tx1="dk1" bg2="lt2" tx2="dk2" accent1="accent1" accent2="accent2" accent3="accent3" accent4="accent4" accent5="accent5" accent6="accent6" hlink="hlink" folHlink="folHlink"/>
  <p:sldLayoutIdLst>
    <p:sldLayoutId id="2147483668" r:id="rId1"/>
    <p:sldLayoutId id="2147483650" r:id="rId2"/>
    <p:sldLayoutId id="2147483651"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emf"/><Relationship Id="rId4" Type="http://schemas.openxmlformats.org/officeDocument/2006/relationships/image" Target="../media/image2.png"/><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8.em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8.em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8.emf"/></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1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1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1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1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1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12.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1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13.em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1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6.tif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45.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7.png"/><Relationship Id="rId1" Type="http://schemas.openxmlformats.org/officeDocument/2006/relationships/slideLayout" Target="../slideLayouts/slideLayout1.xml"/><Relationship Id="rId2" Type="http://schemas.openxmlformats.org/officeDocument/2006/relationships/notesSlide" Target="../notesSlides/notesSlide30.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png"/><Relationship Id="rId3"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a:xfrm>
            <a:off x="0" y="6067777"/>
            <a:ext cx="9906000" cy="790223"/>
          </a:xfrm>
        </p:spPr>
        <p:txBody>
          <a:bodyPr>
            <a:normAutofit/>
          </a:bodyPr>
          <a:lstStyle/>
          <a:p>
            <a:r>
              <a:rPr lang="de-DE" sz="1400" spc="80" dirty="0" smtClean="0">
                <a:solidFill>
                  <a:srgbClr val="D4EBE9"/>
                </a:solidFill>
              </a:rPr>
              <a:t>BED-CON BERLIN | SEPTEMBER 2017    </a:t>
            </a:r>
            <a:endParaRPr lang="de-DE" sz="1400" spc="80" dirty="0">
              <a:solidFill>
                <a:srgbClr val="D4EBE9"/>
              </a:solidFill>
            </a:endParaRPr>
          </a:p>
        </p:txBody>
      </p:sp>
      <p:sp>
        <p:nvSpPr>
          <p:cNvPr id="3" name="Rechteck 2"/>
          <p:cNvSpPr/>
          <p:nvPr/>
        </p:nvSpPr>
        <p:spPr>
          <a:xfrm>
            <a:off x="1221049" y="1640063"/>
            <a:ext cx="7463903" cy="3080715"/>
          </a:xfrm>
          <a:prstGeom prst="rect">
            <a:avLst/>
          </a:prstGeom>
        </p:spPr>
        <p:txBody>
          <a:bodyPr wrap="none">
            <a:spAutoFit/>
          </a:bodyPr>
          <a:lstStyle/>
          <a:p>
            <a:r>
              <a:rPr lang="de-DE" sz="19419" b="1" dirty="0" err="1">
                <a:solidFill>
                  <a:srgbClr val="025249"/>
                </a:solidFill>
                <a:latin typeface="Montserrat" charset="0"/>
                <a:ea typeface="Montserrat" charset="0"/>
                <a:cs typeface="Montserrat" charset="0"/>
              </a:rPr>
              <a:t>React</a:t>
            </a:r>
            <a:endParaRPr lang="de-DE" sz="2925" b="1" dirty="0">
              <a:solidFill>
                <a:srgbClr val="025249"/>
              </a:solidFill>
              <a:latin typeface="Montserrat" charset="0"/>
              <a:ea typeface="Montserrat" charset="0"/>
              <a:cs typeface="Montserrat" charset="0"/>
            </a:endParaRPr>
          </a:p>
        </p:txBody>
      </p:sp>
      <p:pic>
        <p:nvPicPr>
          <p:cNvPr id="5" name="Bild 4"/>
          <p:cNvPicPr>
            <a:picLocks noChangeAspect="1"/>
          </p:cNvPicPr>
          <p:nvPr/>
        </p:nvPicPr>
        <p:blipFill>
          <a:blip r:embed="rId3"/>
          <a:stretch>
            <a:fillRect/>
          </a:stretch>
        </p:blipFill>
        <p:spPr>
          <a:xfrm rot="19697811">
            <a:off x="7842855" y="891147"/>
            <a:ext cx="1117578" cy="994287"/>
          </a:xfrm>
          <a:prstGeom prst="rect">
            <a:avLst/>
          </a:prstGeom>
        </p:spPr>
      </p:pic>
      <p:sp>
        <p:nvSpPr>
          <p:cNvPr id="7" name="Textfeld 6"/>
          <p:cNvSpPr txBox="1"/>
          <p:nvPr/>
        </p:nvSpPr>
        <p:spPr>
          <a:xfrm>
            <a:off x="1412848" y="1115776"/>
            <a:ext cx="1875835" cy="369332"/>
          </a:xfrm>
          <a:prstGeom prst="rect">
            <a:avLst/>
          </a:prstGeom>
          <a:noFill/>
        </p:spPr>
        <p:txBody>
          <a:bodyPr wrap="none" rtlCol="0">
            <a:spAutoFit/>
          </a:bodyPr>
          <a:lstStyle/>
          <a:p>
            <a:r>
              <a:rPr lang="de-DE" b="1" dirty="0">
                <a:solidFill>
                  <a:srgbClr val="36544F"/>
                </a:solidFill>
                <a:latin typeface="Source Sans Pro" charset="0"/>
                <a:ea typeface="Source Sans Pro" charset="0"/>
                <a:cs typeface="Source Sans Pro" charset="0"/>
              </a:rPr>
              <a:t>NILS </a:t>
            </a:r>
            <a:r>
              <a:rPr lang="de-DE" b="1" dirty="0" smtClean="0">
                <a:solidFill>
                  <a:srgbClr val="36544F"/>
                </a:solidFill>
                <a:latin typeface="Source Sans Pro" charset="0"/>
                <a:ea typeface="Source Sans Pro" charset="0"/>
                <a:cs typeface="Source Sans Pro" charset="0"/>
              </a:rPr>
              <a:t>HARTMANN</a:t>
            </a:r>
          </a:p>
        </p:txBody>
      </p:sp>
      <p:sp>
        <p:nvSpPr>
          <p:cNvPr id="8" name="Rechteck 7"/>
          <p:cNvSpPr/>
          <p:nvPr/>
        </p:nvSpPr>
        <p:spPr>
          <a:xfrm>
            <a:off x="5252179" y="4351446"/>
            <a:ext cx="3363357" cy="369332"/>
          </a:xfrm>
          <a:prstGeom prst="rect">
            <a:avLst/>
          </a:prstGeom>
        </p:spPr>
        <p:txBody>
          <a:bodyPr wrap="none">
            <a:spAutoFit/>
          </a:bodyPr>
          <a:lstStyle/>
          <a:p>
            <a:pPr algn="r"/>
            <a:r>
              <a:rPr lang="de-DE" b="1" dirty="0" err="1" smtClean="0">
                <a:solidFill>
                  <a:srgbClr val="025249"/>
                </a:solidFill>
              </a:rPr>
              <a:t>Slides</a:t>
            </a:r>
            <a:r>
              <a:rPr lang="de-DE" b="1" dirty="0" smtClean="0">
                <a:solidFill>
                  <a:srgbClr val="025249"/>
                </a:solidFill>
              </a:rPr>
              <a:t>: http</a:t>
            </a:r>
            <a:r>
              <a:rPr lang="de-DE" b="1" dirty="0">
                <a:solidFill>
                  <a:srgbClr val="025249"/>
                </a:solidFill>
              </a:rPr>
              <a:t>://</a:t>
            </a:r>
            <a:r>
              <a:rPr lang="de-DE" b="1" dirty="0" err="1">
                <a:solidFill>
                  <a:srgbClr val="025249"/>
                </a:solidFill>
              </a:rPr>
              <a:t>bit.ly</a:t>
            </a:r>
            <a:r>
              <a:rPr lang="de-DE" b="1" dirty="0">
                <a:solidFill>
                  <a:srgbClr val="025249"/>
                </a:solidFill>
              </a:rPr>
              <a:t>/</a:t>
            </a:r>
            <a:r>
              <a:rPr lang="de-DE" b="1" dirty="0" err="1">
                <a:solidFill>
                  <a:srgbClr val="025249"/>
                </a:solidFill>
              </a:rPr>
              <a:t>bedcon-react</a:t>
            </a:r>
            <a:endParaRPr lang="de-DE" b="1" dirty="0">
              <a:solidFill>
                <a:srgbClr val="025249"/>
              </a:solidFill>
            </a:endParaRPr>
          </a:p>
        </p:txBody>
      </p:sp>
      <p:sp>
        <p:nvSpPr>
          <p:cNvPr id="10" name="Textfeld 9"/>
          <p:cNvSpPr txBox="1"/>
          <p:nvPr/>
        </p:nvSpPr>
        <p:spPr>
          <a:xfrm>
            <a:off x="1383853" y="1470880"/>
            <a:ext cx="7215567" cy="954107"/>
          </a:xfrm>
          <a:prstGeom prst="rect">
            <a:avLst/>
          </a:prstGeom>
          <a:noFill/>
        </p:spPr>
        <p:txBody>
          <a:bodyPr wrap="square" rtlCol="0">
            <a:spAutoFit/>
          </a:bodyPr>
          <a:lstStyle/>
          <a:p>
            <a:r>
              <a:rPr lang="de-DE" sz="2800" b="1" dirty="0">
                <a:solidFill>
                  <a:srgbClr val="EF7D1D"/>
                </a:solidFill>
                <a:latin typeface="Montserrat" charset="0"/>
                <a:ea typeface="Montserrat" charset="0"/>
                <a:cs typeface="Montserrat" charset="0"/>
              </a:rPr>
              <a:t>RE-THINKING  BEST </a:t>
            </a:r>
            <a:r>
              <a:rPr lang="de-DE" sz="2800" b="1" dirty="0" smtClean="0">
                <a:solidFill>
                  <a:srgbClr val="EF7D1D"/>
                </a:solidFill>
                <a:latin typeface="Montserrat" charset="0"/>
                <a:ea typeface="Montserrat" charset="0"/>
                <a:cs typeface="Montserrat" charset="0"/>
              </a:rPr>
              <a:t>PRACTICES </a:t>
            </a:r>
            <a:r>
              <a:rPr lang="mr-IN" sz="2800" b="1" dirty="0" smtClean="0">
                <a:solidFill>
                  <a:srgbClr val="EF7D1D"/>
                </a:solidFill>
                <a:latin typeface="Montserrat" charset="0"/>
                <a:ea typeface="Montserrat" charset="0"/>
                <a:cs typeface="Montserrat" charset="0"/>
              </a:rPr>
              <a:t>–</a:t>
            </a:r>
            <a:endParaRPr lang="de-DE" sz="2800" b="1" dirty="0" smtClean="0">
              <a:solidFill>
                <a:srgbClr val="EF7D1D"/>
              </a:solidFill>
              <a:latin typeface="Montserrat" charset="0"/>
              <a:ea typeface="Montserrat" charset="0"/>
              <a:cs typeface="Montserrat" charset="0"/>
            </a:endParaRPr>
          </a:p>
          <a:p>
            <a:r>
              <a:rPr lang="de-DE" sz="2800" b="1" dirty="0" smtClean="0">
                <a:solidFill>
                  <a:srgbClr val="36544F"/>
                </a:solidFill>
                <a:latin typeface="Montserrat" charset="0"/>
                <a:ea typeface="Montserrat" charset="0"/>
                <a:cs typeface="Montserrat" charset="0"/>
              </a:rPr>
              <a:t>MODERNE WEB-ANWENDUNGEN MIT</a:t>
            </a:r>
            <a:endParaRPr lang="de-DE" sz="2800" b="1" dirty="0">
              <a:solidFill>
                <a:srgbClr val="36544F"/>
              </a:solidFill>
              <a:latin typeface="Montserrat" charset="0"/>
              <a:ea typeface="Montserrat" charset="0"/>
              <a:cs typeface="Montserrat" charset="0"/>
            </a:endParaRPr>
          </a:p>
        </p:txBody>
      </p:sp>
      <p:pic>
        <p:nvPicPr>
          <p:cNvPr id="2" name="Bild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48081" y="3346869"/>
            <a:ext cx="927100" cy="927100"/>
          </a:xfrm>
          <a:prstGeom prst="rect">
            <a:avLst/>
          </a:prstGeom>
        </p:spPr>
      </p:pic>
    </p:spTree>
    <p:extLst>
      <p:ext uri="{BB962C8B-B14F-4D97-AF65-F5344CB8AC3E}">
        <p14:creationId xmlns:p14="http://schemas.microsoft.com/office/powerpoint/2010/main" val="179027755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12879" y="5827376"/>
            <a:ext cx="5885645" cy="246221"/>
          </a:xfrm>
          <a:prstGeom prst="rect">
            <a:avLst/>
          </a:prstGeom>
        </p:spPr>
        <p:txBody>
          <a:bodyPr wrap="square">
            <a:spAutoFit/>
          </a:bodyPr>
          <a:lstStyle/>
          <a:p>
            <a:r>
              <a:rPr lang="de-DE" sz="1000" dirty="0" smtClean="0">
                <a:solidFill>
                  <a:srgbClr val="5AB88F"/>
                </a:solidFill>
                <a:latin typeface="Source Sans Pro Semibold" charset="0"/>
                <a:ea typeface="Source Sans Pro Semibold" charset="0"/>
                <a:cs typeface="Source Sans Pro Semibold" charset="0"/>
              </a:rPr>
              <a:t>Grafik Inspiriert von: https</a:t>
            </a:r>
            <a:r>
              <a:rPr lang="de-DE" sz="1000" dirty="0">
                <a:solidFill>
                  <a:srgbClr val="5AB88F"/>
                </a:solidFill>
                <a:latin typeface="Source Sans Pro Semibold" charset="0"/>
                <a:ea typeface="Source Sans Pro Semibold" charset="0"/>
                <a:cs typeface="Source Sans Pro Semibold" charset="0"/>
              </a:rPr>
              <a:t>://</a:t>
            </a:r>
            <a:r>
              <a:rPr lang="de-DE" sz="1000" dirty="0" err="1">
                <a:solidFill>
                  <a:srgbClr val="5AB88F"/>
                </a:solidFill>
                <a:latin typeface="Source Sans Pro Semibold" charset="0"/>
                <a:ea typeface="Source Sans Pro Semibold" charset="0"/>
                <a:cs typeface="Source Sans Pro Semibold" charset="0"/>
              </a:rPr>
              <a:t>pbs.twimg.com</a:t>
            </a:r>
            <a:r>
              <a:rPr lang="de-DE" sz="1000" dirty="0">
                <a:solidFill>
                  <a:srgbClr val="5AB88F"/>
                </a:solidFill>
                <a:latin typeface="Source Sans Pro Semibold" charset="0"/>
                <a:ea typeface="Source Sans Pro Semibold" charset="0"/>
                <a:cs typeface="Source Sans Pro Semibold" charset="0"/>
              </a:rPr>
              <a:t>/</a:t>
            </a:r>
            <a:r>
              <a:rPr lang="de-DE" sz="1000" dirty="0" err="1">
                <a:solidFill>
                  <a:srgbClr val="5AB88F"/>
                </a:solidFill>
                <a:latin typeface="Source Sans Pro Semibold" charset="0"/>
                <a:ea typeface="Source Sans Pro Semibold" charset="0"/>
                <a:cs typeface="Source Sans Pro Semibold" charset="0"/>
              </a:rPr>
              <a:t>media</a:t>
            </a:r>
            <a:r>
              <a:rPr lang="de-DE" sz="1000" dirty="0">
                <a:solidFill>
                  <a:srgbClr val="5AB88F"/>
                </a:solidFill>
                <a:latin typeface="Source Sans Pro Semibold" charset="0"/>
                <a:ea typeface="Source Sans Pro Semibold" charset="0"/>
                <a:cs typeface="Source Sans Pro Semibold" charset="0"/>
              </a:rPr>
              <a:t>/</a:t>
            </a:r>
            <a:r>
              <a:rPr lang="de-DE" sz="1000" dirty="0" err="1">
                <a:solidFill>
                  <a:srgbClr val="5AB88F"/>
                </a:solidFill>
                <a:latin typeface="Source Sans Pro Semibold" charset="0"/>
                <a:ea typeface="Source Sans Pro Semibold" charset="0"/>
                <a:cs typeface="Source Sans Pro Semibold" charset="0"/>
              </a:rPr>
              <a:t>DCXJ_tjXoAAoBbu.jpg</a:t>
            </a:r>
            <a:endParaRPr lang="de-DE" sz="1000" dirty="0">
              <a:solidFill>
                <a:srgbClr val="5AB88F"/>
              </a:solidFill>
              <a:latin typeface="Source Sans Pro Semibold" charset="0"/>
              <a:ea typeface="Source Sans Pro Semibold" charset="0"/>
              <a:cs typeface="Source Sans Pro Semibold" charset="0"/>
            </a:endParaRPr>
          </a:p>
        </p:txBody>
      </p:sp>
      <p:sp>
        <p:nvSpPr>
          <p:cNvPr id="2" name="Titel 1"/>
          <p:cNvSpPr>
            <a:spLocks noGrp="1"/>
          </p:cNvSpPr>
          <p:nvPr>
            <p:ph type="title"/>
          </p:nvPr>
        </p:nvSpPr>
        <p:spPr/>
        <p:txBody>
          <a:bodyPr/>
          <a:lstStyle/>
          <a:p>
            <a:r>
              <a:rPr lang="de-DE" dirty="0" err="1" smtClean="0"/>
              <a:t>SepAration</a:t>
            </a:r>
            <a:r>
              <a:rPr lang="de-DE" dirty="0" smtClean="0"/>
              <a:t> </a:t>
            </a:r>
            <a:r>
              <a:rPr lang="de-DE" dirty="0" err="1" smtClean="0"/>
              <a:t>of</a:t>
            </a:r>
            <a:r>
              <a:rPr lang="de-DE" dirty="0" smtClean="0"/>
              <a:t> </a:t>
            </a:r>
            <a:r>
              <a:rPr lang="de-DE" dirty="0" err="1" smtClean="0"/>
              <a:t>concerns</a:t>
            </a:r>
            <a:endParaRPr lang="de-DE" dirty="0"/>
          </a:p>
        </p:txBody>
      </p:sp>
      <p:sp>
        <p:nvSpPr>
          <p:cNvPr id="8" name="Rechteck 7"/>
          <p:cNvSpPr/>
          <p:nvPr/>
        </p:nvSpPr>
        <p:spPr>
          <a:xfrm>
            <a:off x="1171561" y="387439"/>
            <a:ext cx="7597902" cy="692497"/>
          </a:xfrm>
          <a:prstGeom prst="rect">
            <a:avLst/>
          </a:prstGeom>
        </p:spPr>
        <p:txBody>
          <a:bodyPr wrap="square">
            <a:spAutoFit/>
          </a:bodyPr>
          <a:lstStyle/>
          <a:p>
            <a:pPr algn="ctr"/>
            <a:r>
              <a:rPr lang="de-DE" sz="3900" b="1" dirty="0" smtClean="0">
                <a:solidFill>
                  <a:srgbClr val="EF7D1D"/>
                </a:solidFill>
                <a:latin typeface="Source Sans Pro Semibold" charset="0"/>
                <a:ea typeface="Source Sans Pro Semibold" charset="0"/>
                <a:cs typeface="Source Sans Pro Semibold" charset="0"/>
              </a:rPr>
              <a:t>RETHINKING BEST PRACTICES</a:t>
            </a:r>
            <a:endParaRPr lang="de-DE" sz="3900" b="1" dirty="0">
              <a:solidFill>
                <a:srgbClr val="EF7D1D"/>
              </a:solidFill>
              <a:latin typeface="Source Sans Pro Semibold" charset="0"/>
              <a:ea typeface="Source Sans Pro Semibold" charset="0"/>
              <a:cs typeface="Source Sans Pro Semibold" charset="0"/>
            </a:endParaRPr>
          </a:p>
        </p:txBody>
      </p:sp>
      <p:pic>
        <p:nvPicPr>
          <p:cNvPr id="4" name="Bild 3"/>
          <p:cNvPicPr>
            <a:picLocks noChangeAspect="1"/>
          </p:cNvPicPr>
          <p:nvPr/>
        </p:nvPicPr>
        <p:blipFill rotWithShape="1">
          <a:blip r:embed="rId3"/>
          <a:srcRect r="46714"/>
          <a:stretch/>
        </p:blipFill>
        <p:spPr>
          <a:xfrm>
            <a:off x="752429" y="1893195"/>
            <a:ext cx="4321847" cy="3945019"/>
          </a:xfrm>
          <a:prstGeom prst="rect">
            <a:avLst/>
          </a:prstGeom>
        </p:spPr>
      </p:pic>
      <p:sp>
        <p:nvSpPr>
          <p:cNvPr id="9" name="Rechteck 8"/>
          <p:cNvSpPr/>
          <p:nvPr/>
        </p:nvSpPr>
        <p:spPr>
          <a:xfrm>
            <a:off x="752430" y="1309500"/>
            <a:ext cx="2737746" cy="248844"/>
          </a:xfrm>
          <a:prstGeom prst="rect">
            <a:avLst/>
          </a:prstGeom>
        </p:spPr>
        <p:txBody>
          <a:bodyPr wrap="square" lIns="0" tIns="0" rIns="0" bIns="0">
            <a:spAutoFit/>
          </a:bodyPr>
          <a:lstStyle/>
          <a:p>
            <a:r>
              <a:rPr lang="de-DE" sz="1600" dirty="0" smtClean="0">
                <a:solidFill>
                  <a:srgbClr val="36544F"/>
                </a:solidFill>
                <a:latin typeface="Source Sans Pro Semibold" charset="0"/>
                <a:ea typeface="Source Sans Pro Semibold" charset="0"/>
                <a:cs typeface="Source Sans Pro Semibold" charset="0"/>
              </a:rPr>
              <a:t>Klassische Aufteilung</a:t>
            </a:r>
            <a:endParaRPr lang="de-DE" sz="1600" dirty="0">
              <a:solidFill>
                <a:srgbClr val="36544F"/>
              </a:solidFill>
              <a:latin typeface="Source Sans Pro Semibold" charset="0"/>
              <a:ea typeface="Source Sans Pro Semibold" charset="0"/>
              <a:cs typeface="Source Sans Pro Semibold" charset="0"/>
            </a:endParaRPr>
          </a:p>
        </p:txBody>
      </p:sp>
    </p:spTree>
    <p:extLst>
      <p:ext uri="{BB962C8B-B14F-4D97-AF65-F5344CB8AC3E}">
        <p14:creationId xmlns:p14="http://schemas.microsoft.com/office/powerpoint/2010/main" val="122536086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12879" y="5827376"/>
            <a:ext cx="5885645" cy="246221"/>
          </a:xfrm>
          <a:prstGeom prst="rect">
            <a:avLst/>
          </a:prstGeom>
        </p:spPr>
        <p:txBody>
          <a:bodyPr wrap="square">
            <a:spAutoFit/>
          </a:bodyPr>
          <a:lstStyle/>
          <a:p>
            <a:r>
              <a:rPr lang="de-DE" sz="1000" dirty="0" smtClean="0">
                <a:solidFill>
                  <a:srgbClr val="5AB88F"/>
                </a:solidFill>
                <a:latin typeface="Source Sans Pro Semibold" charset="0"/>
                <a:ea typeface="Source Sans Pro Semibold" charset="0"/>
                <a:cs typeface="Source Sans Pro Semibold" charset="0"/>
              </a:rPr>
              <a:t>Grafik Inspiriert von: https</a:t>
            </a:r>
            <a:r>
              <a:rPr lang="de-DE" sz="1000" dirty="0">
                <a:solidFill>
                  <a:srgbClr val="5AB88F"/>
                </a:solidFill>
                <a:latin typeface="Source Sans Pro Semibold" charset="0"/>
                <a:ea typeface="Source Sans Pro Semibold" charset="0"/>
                <a:cs typeface="Source Sans Pro Semibold" charset="0"/>
              </a:rPr>
              <a:t>://</a:t>
            </a:r>
            <a:r>
              <a:rPr lang="de-DE" sz="1000" dirty="0" err="1">
                <a:solidFill>
                  <a:srgbClr val="5AB88F"/>
                </a:solidFill>
                <a:latin typeface="Source Sans Pro Semibold" charset="0"/>
                <a:ea typeface="Source Sans Pro Semibold" charset="0"/>
                <a:cs typeface="Source Sans Pro Semibold" charset="0"/>
              </a:rPr>
              <a:t>pbs.twimg.com</a:t>
            </a:r>
            <a:r>
              <a:rPr lang="de-DE" sz="1000" dirty="0">
                <a:solidFill>
                  <a:srgbClr val="5AB88F"/>
                </a:solidFill>
                <a:latin typeface="Source Sans Pro Semibold" charset="0"/>
                <a:ea typeface="Source Sans Pro Semibold" charset="0"/>
                <a:cs typeface="Source Sans Pro Semibold" charset="0"/>
              </a:rPr>
              <a:t>/</a:t>
            </a:r>
            <a:r>
              <a:rPr lang="de-DE" sz="1000" dirty="0" err="1">
                <a:solidFill>
                  <a:srgbClr val="5AB88F"/>
                </a:solidFill>
                <a:latin typeface="Source Sans Pro Semibold" charset="0"/>
                <a:ea typeface="Source Sans Pro Semibold" charset="0"/>
                <a:cs typeface="Source Sans Pro Semibold" charset="0"/>
              </a:rPr>
              <a:t>media</a:t>
            </a:r>
            <a:r>
              <a:rPr lang="de-DE" sz="1000" dirty="0">
                <a:solidFill>
                  <a:srgbClr val="5AB88F"/>
                </a:solidFill>
                <a:latin typeface="Source Sans Pro Semibold" charset="0"/>
                <a:ea typeface="Source Sans Pro Semibold" charset="0"/>
                <a:cs typeface="Source Sans Pro Semibold" charset="0"/>
              </a:rPr>
              <a:t>/</a:t>
            </a:r>
            <a:r>
              <a:rPr lang="de-DE" sz="1000" dirty="0" err="1">
                <a:solidFill>
                  <a:srgbClr val="5AB88F"/>
                </a:solidFill>
                <a:latin typeface="Source Sans Pro Semibold" charset="0"/>
                <a:ea typeface="Source Sans Pro Semibold" charset="0"/>
                <a:cs typeface="Source Sans Pro Semibold" charset="0"/>
              </a:rPr>
              <a:t>DCXJ_tjXoAAoBbu.jpg</a:t>
            </a:r>
            <a:endParaRPr lang="de-DE" sz="1000" dirty="0">
              <a:solidFill>
                <a:srgbClr val="5AB88F"/>
              </a:solidFill>
              <a:latin typeface="Source Sans Pro Semibold" charset="0"/>
              <a:ea typeface="Source Sans Pro Semibold" charset="0"/>
              <a:cs typeface="Source Sans Pro Semibold" charset="0"/>
            </a:endParaRPr>
          </a:p>
        </p:txBody>
      </p:sp>
      <p:sp>
        <p:nvSpPr>
          <p:cNvPr id="2" name="Titel 1"/>
          <p:cNvSpPr>
            <a:spLocks noGrp="1"/>
          </p:cNvSpPr>
          <p:nvPr>
            <p:ph type="title"/>
          </p:nvPr>
        </p:nvSpPr>
        <p:spPr/>
        <p:txBody>
          <a:bodyPr/>
          <a:lstStyle/>
          <a:p>
            <a:r>
              <a:rPr lang="de-DE" dirty="0" err="1" smtClean="0"/>
              <a:t>SepAration</a:t>
            </a:r>
            <a:r>
              <a:rPr lang="de-DE" dirty="0" smtClean="0"/>
              <a:t> </a:t>
            </a:r>
            <a:r>
              <a:rPr lang="de-DE" dirty="0" err="1" smtClean="0"/>
              <a:t>of</a:t>
            </a:r>
            <a:r>
              <a:rPr lang="de-DE" dirty="0" smtClean="0"/>
              <a:t> </a:t>
            </a:r>
            <a:r>
              <a:rPr lang="de-DE" dirty="0" err="1" smtClean="0"/>
              <a:t>concerns</a:t>
            </a:r>
            <a:endParaRPr lang="de-DE" dirty="0"/>
          </a:p>
        </p:txBody>
      </p:sp>
      <p:sp>
        <p:nvSpPr>
          <p:cNvPr id="8" name="Rechteck 7"/>
          <p:cNvSpPr/>
          <p:nvPr/>
        </p:nvSpPr>
        <p:spPr>
          <a:xfrm>
            <a:off x="1171561" y="387439"/>
            <a:ext cx="7597902" cy="692497"/>
          </a:xfrm>
          <a:prstGeom prst="rect">
            <a:avLst/>
          </a:prstGeom>
        </p:spPr>
        <p:txBody>
          <a:bodyPr wrap="square">
            <a:spAutoFit/>
          </a:bodyPr>
          <a:lstStyle/>
          <a:p>
            <a:pPr algn="ctr"/>
            <a:r>
              <a:rPr lang="de-DE" sz="3900" b="1" dirty="0" smtClean="0">
                <a:solidFill>
                  <a:srgbClr val="EF7D1D"/>
                </a:solidFill>
                <a:latin typeface="Source Sans Pro Semibold" charset="0"/>
                <a:ea typeface="Source Sans Pro Semibold" charset="0"/>
                <a:cs typeface="Source Sans Pro Semibold" charset="0"/>
              </a:rPr>
              <a:t>RETHINKING BEST PRACTICES</a:t>
            </a:r>
            <a:endParaRPr lang="de-DE" sz="3900" b="1" dirty="0">
              <a:solidFill>
                <a:srgbClr val="EF7D1D"/>
              </a:solidFill>
              <a:latin typeface="Source Sans Pro Semibold" charset="0"/>
              <a:ea typeface="Source Sans Pro Semibold" charset="0"/>
              <a:cs typeface="Source Sans Pro Semibold" charset="0"/>
            </a:endParaRPr>
          </a:p>
        </p:txBody>
      </p:sp>
      <p:pic>
        <p:nvPicPr>
          <p:cNvPr id="4" name="Bild 3"/>
          <p:cNvPicPr>
            <a:picLocks noChangeAspect="1"/>
          </p:cNvPicPr>
          <p:nvPr/>
        </p:nvPicPr>
        <p:blipFill>
          <a:blip r:embed="rId3"/>
          <a:stretch>
            <a:fillRect/>
          </a:stretch>
        </p:blipFill>
        <p:spPr>
          <a:xfrm>
            <a:off x="752429" y="1893195"/>
            <a:ext cx="8110647" cy="3945019"/>
          </a:xfrm>
          <a:prstGeom prst="rect">
            <a:avLst/>
          </a:prstGeom>
        </p:spPr>
      </p:pic>
      <p:sp>
        <p:nvSpPr>
          <p:cNvPr id="9" name="Rechteck 8"/>
          <p:cNvSpPr/>
          <p:nvPr/>
        </p:nvSpPr>
        <p:spPr>
          <a:xfrm>
            <a:off x="752430" y="1309500"/>
            <a:ext cx="2737746" cy="248844"/>
          </a:xfrm>
          <a:prstGeom prst="rect">
            <a:avLst/>
          </a:prstGeom>
        </p:spPr>
        <p:txBody>
          <a:bodyPr wrap="square" lIns="0" tIns="0" rIns="0" bIns="0">
            <a:spAutoFit/>
          </a:bodyPr>
          <a:lstStyle/>
          <a:p>
            <a:r>
              <a:rPr lang="de-DE" sz="1600" dirty="0" smtClean="0">
                <a:solidFill>
                  <a:srgbClr val="36544F"/>
                </a:solidFill>
                <a:latin typeface="Source Sans Pro Semibold" charset="0"/>
                <a:ea typeface="Source Sans Pro Semibold" charset="0"/>
                <a:cs typeface="Source Sans Pro Semibold" charset="0"/>
              </a:rPr>
              <a:t>Klassische Aufteilung</a:t>
            </a:r>
            <a:endParaRPr lang="de-DE" sz="1600" dirty="0">
              <a:solidFill>
                <a:srgbClr val="36544F"/>
              </a:solidFill>
              <a:latin typeface="Source Sans Pro Semibold" charset="0"/>
              <a:ea typeface="Source Sans Pro Semibold" charset="0"/>
              <a:cs typeface="Source Sans Pro Semibold" charset="0"/>
            </a:endParaRPr>
          </a:p>
        </p:txBody>
      </p:sp>
      <p:sp>
        <p:nvSpPr>
          <p:cNvPr id="10" name="Rechteck 9"/>
          <p:cNvSpPr/>
          <p:nvPr/>
        </p:nvSpPr>
        <p:spPr>
          <a:xfrm>
            <a:off x="5950040" y="1309500"/>
            <a:ext cx="2737746" cy="248844"/>
          </a:xfrm>
          <a:prstGeom prst="rect">
            <a:avLst/>
          </a:prstGeom>
        </p:spPr>
        <p:txBody>
          <a:bodyPr wrap="square" lIns="0" tIns="0" rIns="0" bIns="0">
            <a:spAutoFit/>
          </a:bodyPr>
          <a:lstStyle/>
          <a:p>
            <a:r>
              <a:rPr lang="de-DE" sz="1600" dirty="0" smtClean="0">
                <a:solidFill>
                  <a:srgbClr val="36544F"/>
                </a:solidFill>
                <a:latin typeface="Source Sans Pro Semibold" charset="0"/>
                <a:ea typeface="Source Sans Pro Semibold" charset="0"/>
                <a:cs typeface="Source Sans Pro Semibold" charset="0"/>
              </a:rPr>
              <a:t>Aufteilung </a:t>
            </a:r>
            <a:r>
              <a:rPr lang="de-DE" sz="1600" smtClean="0">
                <a:solidFill>
                  <a:srgbClr val="36544F"/>
                </a:solidFill>
                <a:latin typeface="Source Sans Pro Semibold" charset="0"/>
                <a:ea typeface="Source Sans Pro Semibold" charset="0"/>
                <a:cs typeface="Source Sans Pro Semibold" charset="0"/>
              </a:rPr>
              <a:t>in Komponenten</a:t>
            </a:r>
            <a:endParaRPr lang="de-DE" sz="1600" dirty="0">
              <a:solidFill>
                <a:srgbClr val="36544F"/>
              </a:solidFill>
              <a:latin typeface="Source Sans Pro Semibold" charset="0"/>
              <a:ea typeface="Source Sans Pro Semibold" charset="0"/>
              <a:cs typeface="Source Sans Pro Semibold" charset="0"/>
            </a:endParaRPr>
          </a:p>
        </p:txBody>
      </p:sp>
    </p:spTree>
    <p:extLst>
      <p:ext uri="{BB962C8B-B14F-4D97-AF65-F5344CB8AC3E}">
        <p14:creationId xmlns:p14="http://schemas.microsoft.com/office/powerpoint/2010/main" val="86013579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Komponenten</a:t>
            </a:r>
            <a:endParaRPr lang="de-DE" dirty="0"/>
          </a:p>
        </p:txBody>
      </p:sp>
      <p:pic>
        <p:nvPicPr>
          <p:cNvPr id="4" name="Bild 3"/>
          <p:cNvPicPr>
            <a:picLocks noChangeAspect="1"/>
          </p:cNvPicPr>
          <p:nvPr/>
        </p:nvPicPr>
        <p:blipFill rotWithShape="1">
          <a:blip r:embed="rId3"/>
          <a:srcRect l="63131"/>
          <a:stretch/>
        </p:blipFill>
        <p:spPr>
          <a:xfrm>
            <a:off x="5983488" y="618187"/>
            <a:ext cx="3299602" cy="4353058"/>
          </a:xfrm>
          <a:prstGeom prst="rect">
            <a:avLst/>
          </a:prstGeom>
        </p:spPr>
      </p:pic>
      <p:sp>
        <p:nvSpPr>
          <p:cNvPr id="11" name="Textfeld 10"/>
          <p:cNvSpPr txBox="1"/>
          <p:nvPr/>
        </p:nvSpPr>
        <p:spPr>
          <a:xfrm>
            <a:off x="291026" y="383235"/>
            <a:ext cx="5401436" cy="5693866"/>
          </a:xfrm>
          <a:prstGeom prst="rect">
            <a:avLst/>
          </a:prstGeom>
          <a:noFill/>
        </p:spPr>
        <p:txBody>
          <a:bodyPr wrap="square" rtlCol="0">
            <a:spAutoFit/>
          </a:bodyPr>
          <a:lstStyle/>
          <a:p>
            <a:pPr>
              <a:lnSpc>
                <a:spcPct val="120000"/>
              </a:lnSpc>
            </a:pPr>
            <a:r>
              <a:rPr lang="de-DE" sz="2800" b="1" dirty="0" err="1" smtClean="0">
                <a:solidFill>
                  <a:srgbClr val="EF7D1D"/>
                </a:solidFill>
                <a:latin typeface="Source Sans Pro Semibold" charset="0"/>
                <a:ea typeface="Source Sans Pro Semibold" charset="0"/>
                <a:cs typeface="Source Sans Pro Semibold" charset="0"/>
              </a:rPr>
              <a:t>React</a:t>
            </a:r>
            <a:r>
              <a:rPr lang="de-DE" sz="2800" b="1" dirty="0" smtClean="0">
                <a:solidFill>
                  <a:srgbClr val="EF7D1D"/>
                </a:solidFill>
                <a:latin typeface="Source Sans Pro Semibold" charset="0"/>
                <a:ea typeface="Source Sans Pro Semibold" charset="0"/>
                <a:cs typeface="Source Sans Pro Semibold" charset="0"/>
              </a:rPr>
              <a:t>-Komponenten</a:t>
            </a:r>
          </a:p>
          <a:p>
            <a:pPr marL="285750" indent="-285750">
              <a:lnSpc>
                <a:spcPct val="120000"/>
              </a:lnSpc>
              <a:buFont typeface="Arial" charset="0"/>
              <a:buChar char="•"/>
            </a:pPr>
            <a:r>
              <a:rPr lang="de-DE" sz="2800" dirty="0" smtClean="0">
                <a:solidFill>
                  <a:srgbClr val="025249"/>
                </a:solidFill>
                <a:latin typeface="Source Sans Pro" charset="0"/>
                <a:ea typeface="Source Sans Pro" charset="0"/>
                <a:cs typeface="Source Sans Pro" charset="0"/>
              </a:rPr>
              <a:t>bestehen aus </a:t>
            </a:r>
            <a:r>
              <a:rPr lang="de-DE" sz="2800" dirty="0" smtClean="0">
                <a:solidFill>
                  <a:srgbClr val="EF7D1D"/>
                </a:solidFill>
                <a:latin typeface="Source Sans Pro" charset="0"/>
                <a:ea typeface="Source Sans Pro" charset="0"/>
                <a:cs typeface="Source Sans Pro" charset="0"/>
              </a:rPr>
              <a:t>Logik und UI</a:t>
            </a:r>
          </a:p>
          <a:p>
            <a:pPr marL="285750" indent="-285750">
              <a:lnSpc>
                <a:spcPct val="120000"/>
              </a:lnSpc>
              <a:buFont typeface="Arial" charset="0"/>
              <a:buChar char="•"/>
            </a:pPr>
            <a:r>
              <a:rPr lang="de-DE" sz="2800" dirty="0" smtClean="0">
                <a:solidFill>
                  <a:srgbClr val="EF7D1D"/>
                </a:solidFill>
                <a:latin typeface="Source Sans Pro" charset="0"/>
                <a:ea typeface="Source Sans Pro" charset="0"/>
                <a:cs typeface="Source Sans Pro" charset="0"/>
              </a:rPr>
              <a:t>keine </a:t>
            </a:r>
            <a:r>
              <a:rPr lang="de-DE" sz="2800" dirty="0" err="1" smtClean="0">
                <a:solidFill>
                  <a:srgbClr val="EF7D1D"/>
                </a:solidFill>
                <a:latin typeface="Source Sans Pro" charset="0"/>
                <a:ea typeface="Source Sans Pro" charset="0"/>
                <a:cs typeface="Source Sans Pro" charset="0"/>
              </a:rPr>
              <a:t>Templatesprache</a:t>
            </a:r>
            <a:endParaRPr lang="de-DE" sz="2800" dirty="0" smtClean="0">
              <a:solidFill>
                <a:srgbClr val="EF7D1D"/>
              </a:solidFill>
              <a:latin typeface="Source Sans Pro" charset="0"/>
              <a:ea typeface="Source Sans Pro" charset="0"/>
              <a:cs typeface="Source Sans Pro" charset="0"/>
            </a:endParaRPr>
          </a:p>
          <a:p>
            <a:pPr marL="285750" indent="-285750">
              <a:lnSpc>
                <a:spcPct val="120000"/>
              </a:lnSpc>
              <a:buFont typeface="Arial" charset="0"/>
              <a:buChar char="•"/>
            </a:pPr>
            <a:r>
              <a:rPr lang="de-DE" sz="2800" dirty="0" smtClean="0">
                <a:solidFill>
                  <a:srgbClr val="025249"/>
                </a:solidFill>
                <a:latin typeface="Source Sans Pro" charset="0"/>
                <a:ea typeface="Source Sans Pro" charset="0"/>
                <a:cs typeface="Source Sans Pro" charset="0"/>
              </a:rPr>
              <a:t>werden </a:t>
            </a:r>
            <a:r>
              <a:rPr lang="de-DE" sz="2800" dirty="0" smtClean="0">
                <a:solidFill>
                  <a:srgbClr val="EF7D1D"/>
                </a:solidFill>
                <a:latin typeface="Source Sans Pro" charset="0"/>
                <a:ea typeface="Source Sans Pro" charset="0"/>
                <a:cs typeface="Source Sans Pro" charset="0"/>
              </a:rPr>
              <a:t>deklarativ</a:t>
            </a:r>
            <a:r>
              <a:rPr lang="de-DE" sz="2800" dirty="0" smtClean="0">
                <a:solidFill>
                  <a:srgbClr val="025249"/>
                </a:solidFill>
                <a:latin typeface="Source Sans Pro" charset="0"/>
                <a:ea typeface="Source Sans Pro" charset="0"/>
                <a:cs typeface="Source Sans Pro" charset="0"/>
              </a:rPr>
              <a:t> beschrieben</a:t>
            </a:r>
          </a:p>
          <a:p>
            <a:pPr marL="285750" indent="-285750">
              <a:lnSpc>
                <a:spcPct val="120000"/>
              </a:lnSpc>
              <a:buFont typeface="Arial" charset="0"/>
              <a:buChar char="•"/>
            </a:pPr>
            <a:r>
              <a:rPr lang="de-DE" sz="2800" dirty="0" smtClean="0">
                <a:solidFill>
                  <a:srgbClr val="025249"/>
                </a:solidFill>
                <a:latin typeface="Source Sans Pro" charset="0"/>
                <a:ea typeface="Source Sans Pro" charset="0"/>
                <a:cs typeface="Source Sans Pro" charset="0"/>
              </a:rPr>
              <a:t>werden immer </a:t>
            </a:r>
            <a:r>
              <a:rPr lang="de-DE" sz="2800" dirty="0" smtClean="0">
                <a:solidFill>
                  <a:srgbClr val="EF7D1D"/>
                </a:solidFill>
                <a:latin typeface="Source Sans Pro" charset="0"/>
                <a:ea typeface="Source Sans Pro" charset="0"/>
                <a:cs typeface="Source Sans Pro" charset="0"/>
              </a:rPr>
              <a:t>komplett gerendert</a:t>
            </a:r>
          </a:p>
          <a:p>
            <a:pPr marL="285750" indent="-285750">
              <a:lnSpc>
                <a:spcPct val="120000"/>
              </a:lnSpc>
              <a:buFont typeface="Arial" charset="0"/>
              <a:buChar char="•"/>
            </a:pPr>
            <a:endParaRPr lang="de-DE" sz="2800" dirty="0">
              <a:solidFill>
                <a:srgbClr val="025249"/>
              </a:solidFill>
              <a:latin typeface="Source Sans Pro" charset="0"/>
              <a:ea typeface="Source Sans Pro" charset="0"/>
              <a:cs typeface="Source Sans Pro" charset="0"/>
            </a:endParaRPr>
          </a:p>
          <a:p>
            <a:pPr marL="285750" indent="-285750">
              <a:lnSpc>
                <a:spcPct val="120000"/>
              </a:lnSpc>
              <a:buFont typeface="Arial" charset="0"/>
              <a:buChar char="•"/>
            </a:pPr>
            <a:r>
              <a:rPr lang="de-DE" sz="2800" dirty="0" smtClean="0">
                <a:solidFill>
                  <a:srgbClr val="025249"/>
                </a:solidFill>
                <a:latin typeface="Source Sans Pro" charset="0"/>
                <a:ea typeface="Source Sans Pro" charset="0"/>
                <a:cs typeface="Source Sans Pro" charset="0"/>
              </a:rPr>
              <a:t>können auf dem </a:t>
            </a:r>
            <a:r>
              <a:rPr lang="de-DE" sz="2800" dirty="0" smtClean="0">
                <a:solidFill>
                  <a:srgbClr val="EF7D1D"/>
                </a:solidFill>
                <a:latin typeface="Source Sans Pro" charset="0"/>
                <a:ea typeface="Source Sans Pro" charset="0"/>
                <a:cs typeface="Source Sans Pro" charset="0"/>
              </a:rPr>
              <a:t>Server gerendert </a:t>
            </a:r>
            <a:r>
              <a:rPr lang="de-DE" sz="2800" dirty="0" smtClean="0">
                <a:solidFill>
                  <a:srgbClr val="025249"/>
                </a:solidFill>
                <a:latin typeface="Source Sans Pro" charset="0"/>
                <a:ea typeface="Source Sans Pro" charset="0"/>
                <a:cs typeface="Source Sans Pro" charset="0"/>
              </a:rPr>
              <a:t>werden („universal </a:t>
            </a:r>
            <a:r>
              <a:rPr lang="de-DE" sz="2800" dirty="0" err="1" smtClean="0">
                <a:solidFill>
                  <a:srgbClr val="025249"/>
                </a:solidFill>
                <a:latin typeface="Source Sans Pro" charset="0"/>
                <a:ea typeface="Source Sans Pro" charset="0"/>
                <a:cs typeface="Source Sans Pro" charset="0"/>
              </a:rPr>
              <a:t>webapps</a:t>
            </a:r>
            <a:r>
              <a:rPr lang="de-DE" sz="2800" dirty="0" smtClean="0">
                <a:solidFill>
                  <a:srgbClr val="025249"/>
                </a:solidFill>
                <a:latin typeface="Source Sans Pro" charset="0"/>
                <a:ea typeface="Source Sans Pro" charset="0"/>
                <a:cs typeface="Source Sans Pro" charset="0"/>
              </a:rPr>
              <a:t>“)</a:t>
            </a:r>
          </a:p>
          <a:p>
            <a:pPr marL="285750" indent="-285750">
              <a:buFontTx/>
              <a:buChar char="-"/>
            </a:pPr>
            <a:endParaRPr lang="de-DE" sz="2800" dirty="0">
              <a:solidFill>
                <a:srgbClr val="025249"/>
              </a:solidFill>
              <a:latin typeface="Source Sans Pro" charset="0"/>
              <a:ea typeface="Source Sans Pro" charset="0"/>
              <a:cs typeface="Source Sans Pro" charset="0"/>
            </a:endParaRPr>
          </a:p>
        </p:txBody>
      </p:sp>
    </p:spTree>
    <p:extLst>
      <p:ext uri="{BB962C8B-B14F-4D97-AF65-F5344CB8AC3E}">
        <p14:creationId xmlns:p14="http://schemas.microsoft.com/office/powerpoint/2010/main" val="29804967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err="1" smtClean="0"/>
              <a:t>React</a:t>
            </a:r>
            <a:r>
              <a:rPr lang="de-DE" dirty="0" smtClean="0"/>
              <a:t> Schritt für Schritt</a:t>
            </a:r>
            <a:endParaRPr lang="de-DE" dirty="0"/>
          </a:p>
        </p:txBody>
      </p:sp>
      <p:pic>
        <p:nvPicPr>
          <p:cNvPr id="4" name="Bild 3"/>
          <p:cNvPicPr>
            <a:picLocks noChangeAspect="1"/>
          </p:cNvPicPr>
          <p:nvPr/>
        </p:nvPicPr>
        <p:blipFill rotWithShape="1">
          <a:blip r:embed="rId2"/>
          <a:srcRect r="11261" b="40560"/>
          <a:stretch/>
        </p:blipFill>
        <p:spPr>
          <a:xfrm>
            <a:off x="2963732" y="1263771"/>
            <a:ext cx="3978537" cy="467809"/>
          </a:xfrm>
          <a:prstGeom prst="rect">
            <a:avLst/>
          </a:prstGeom>
        </p:spPr>
      </p:pic>
      <p:pic>
        <p:nvPicPr>
          <p:cNvPr id="5" name="Bild 4"/>
          <p:cNvPicPr>
            <a:picLocks noChangeAspect="1"/>
          </p:cNvPicPr>
          <p:nvPr/>
        </p:nvPicPr>
        <p:blipFill>
          <a:blip r:embed="rId3"/>
          <a:stretch>
            <a:fillRect/>
          </a:stretch>
        </p:blipFill>
        <p:spPr>
          <a:xfrm>
            <a:off x="2963732" y="2283511"/>
            <a:ext cx="3978537" cy="650188"/>
          </a:xfrm>
          <a:prstGeom prst="rect">
            <a:avLst/>
          </a:prstGeom>
        </p:spPr>
      </p:pic>
      <p:pic>
        <p:nvPicPr>
          <p:cNvPr id="6" name="Bild 5"/>
          <p:cNvPicPr>
            <a:picLocks noChangeAspect="1"/>
          </p:cNvPicPr>
          <p:nvPr/>
        </p:nvPicPr>
        <p:blipFill rotWithShape="1">
          <a:blip r:embed="rId4"/>
          <a:srcRect b="62443"/>
          <a:stretch/>
        </p:blipFill>
        <p:spPr>
          <a:xfrm>
            <a:off x="2968341" y="3574936"/>
            <a:ext cx="3969319" cy="1396484"/>
          </a:xfrm>
          <a:prstGeom prst="rect">
            <a:avLst/>
          </a:prstGeom>
        </p:spPr>
      </p:pic>
    </p:spTree>
    <p:extLst>
      <p:ext uri="{BB962C8B-B14F-4D97-AF65-F5344CB8AC3E}">
        <p14:creationId xmlns:p14="http://schemas.microsoft.com/office/powerpoint/2010/main" val="142843294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Die JSX Spracherweiterung</a:t>
            </a:r>
            <a:endParaRPr lang="de-DE" dirty="0"/>
          </a:p>
        </p:txBody>
      </p:sp>
      <p:sp>
        <p:nvSpPr>
          <p:cNvPr id="8" name="Rechteck 7"/>
          <p:cNvSpPr/>
          <p:nvPr/>
        </p:nvSpPr>
        <p:spPr>
          <a:xfrm>
            <a:off x="192309" y="1794715"/>
            <a:ext cx="9317451" cy="2192908"/>
          </a:xfrm>
          <a:prstGeom prst="rect">
            <a:avLst/>
          </a:prstGeom>
        </p:spPr>
        <p:txBody>
          <a:bodyPr wrap="square">
            <a:spAutoFit/>
          </a:bodyPr>
          <a:lstStyle/>
          <a:p>
            <a:pPr>
              <a:lnSpc>
                <a:spcPct val="120000"/>
              </a:lnSpc>
            </a:pPr>
            <a:r>
              <a:rPr lang="de-DE" sz="2275" b="1" dirty="0">
                <a:solidFill>
                  <a:srgbClr val="EF7D1D"/>
                </a:solidFill>
                <a:latin typeface="Source Sans Pro Semibold" charset="0"/>
                <a:ea typeface="Source Sans Pro Semibold" charset="0"/>
                <a:cs typeface="Source Sans Pro Semibold" charset="0"/>
              </a:rPr>
              <a:t>Anstatt einer Template Sprache: </a:t>
            </a:r>
            <a:r>
              <a:rPr lang="de-DE" sz="2275" b="1" dirty="0">
                <a:solidFill>
                  <a:srgbClr val="025249"/>
                </a:solidFill>
                <a:latin typeface="Source Sans Pro Semibold" charset="0"/>
                <a:ea typeface="Source Sans Pro Semibold" charset="0"/>
                <a:cs typeface="Source Sans Pro Semibold" charset="0"/>
              </a:rPr>
              <a:t>HTML in JavaScript integrieren</a:t>
            </a:r>
            <a:endParaRPr lang="de-DE" sz="2275" b="1" dirty="0">
              <a:solidFill>
                <a:srgbClr val="EF7D1D"/>
              </a:solidFill>
              <a:latin typeface="Source Sans Pro Semibold" charset="0"/>
              <a:ea typeface="Source Sans Pro Semibold" charset="0"/>
              <a:cs typeface="Source Sans Pro Semibold" charset="0"/>
            </a:endParaRPr>
          </a:p>
          <a:p>
            <a:pPr marL="232172" indent="-232172">
              <a:lnSpc>
                <a:spcPct val="120000"/>
              </a:lnSpc>
              <a:buFont typeface="Arial" charset="0"/>
              <a:buChar char="•"/>
            </a:pPr>
            <a:r>
              <a:rPr lang="de-DE" sz="2275" b="1" dirty="0">
                <a:solidFill>
                  <a:srgbClr val="025249"/>
                </a:solidFill>
                <a:latin typeface="Source Sans Pro Semibold" charset="0"/>
                <a:ea typeface="Source Sans Pro Semibold" charset="0"/>
                <a:cs typeface="Source Sans Pro Semibold" charset="0"/>
              </a:rPr>
              <a:t>Erlaubt Schreiben von HTML-artigen Ausdrücken im JavaScript-Code</a:t>
            </a:r>
          </a:p>
          <a:p>
            <a:pPr marL="232172" indent="-232172">
              <a:lnSpc>
                <a:spcPct val="120000"/>
              </a:lnSpc>
              <a:buFont typeface="Arial" charset="0"/>
              <a:buChar char="•"/>
            </a:pPr>
            <a:r>
              <a:rPr lang="de-DE" sz="2275" b="1" dirty="0">
                <a:solidFill>
                  <a:srgbClr val="025249"/>
                </a:solidFill>
                <a:latin typeface="Source Sans Pro Semibold" charset="0"/>
                <a:ea typeface="Source Sans Pro Semibold" charset="0"/>
                <a:cs typeface="Source Sans Pro Semibold" charset="0"/>
              </a:rPr>
              <a:t>Wird zu regulärem JavaScript Code </a:t>
            </a:r>
            <a:r>
              <a:rPr lang="de-DE" sz="2275" b="1" dirty="0" err="1" smtClean="0">
                <a:solidFill>
                  <a:srgbClr val="025249"/>
                </a:solidFill>
                <a:latin typeface="Source Sans Pro Semibold" charset="0"/>
                <a:ea typeface="Source Sans Pro Semibold" charset="0"/>
                <a:cs typeface="Source Sans Pro Semibold" charset="0"/>
              </a:rPr>
              <a:t>compiliert</a:t>
            </a:r>
            <a:r>
              <a:rPr lang="de-DE" sz="2275" b="1" dirty="0" smtClean="0">
                <a:solidFill>
                  <a:srgbClr val="025249"/>
                </a:solidFill>
                <a:latin typeface="Source Sans Pro Semibold" charset="0"/>
                <a:ea typeface="Source Sans Pro Semibold" charset="0"/>
                <a:cs typeface="Source Sans Pro Semibold" charset="0"/>
              </a:rPr>
              <a:t> (z.B. Babel, </a:t>
            </a:r>
            <a:r>
              <a:rPr lang="de-DE" sz="2275" b="1" dirty="0" err="1" smtClean="0">
                <a:solidFill>
                  <a:srgbClr val="025249"/>
                </a:solidFill>
                <a:latin typeface="Source Sans Pro Semibold" charset="0"/>
                <a:ea typeface="Source Sans Pro Semibold" charset="0"/>
                <a:cs typeface="Source Sans Pro Semibold" charset="0"/>
              </a:rPr>
              <a:t>TypeScript</a:t>
            </a:r>
            <a:r>
              <a:rPr lang="de-DE" sz="2275" b="1" dirty="0" smtClean="0">
                <a:solidFill>
                  <a:srgbClr val="025249"/>
                </a:solidFill>
                <a:latin typeface="Source Sans Pro Semibold" charset="0"/>
                <a:ea typeface="Source Sans Pro Semibold" charset="0"/>
                <a:cs typeface="Source Sans Pro Semibold" charset="0"/>
              </a:rPr>
              <a:t>)</a:t>
            </a:r>
            <a:endParaRPr lang="de-DE" sz="2275" b="1" dirty="0">
              <a:solidFill>
                <a:srgbClr val="025249"/>
              </a:solidFill>
              <a:latin typeface="Source Sans Pro Semibold" charset="0"/>
              <a:ea typeface="Source Sans Pro Semibold" charset="0"/>
              <a:cs typeface="Source Sans Pro Semibold" charset="0"/>
            </a:endParaRPr>
          </a:p>
          <a:p>
            <a:pPr marL="232172" indent="-232172">
              <a:lnSpc>
                <a:spcPct val="120000"/>
              </a:lnSpc>
              <a:buFont typeface="Arial" charset="0"/>
              <a:buChar char="•"/>
            </a:pPr>
            <a:r>
              <a:rPr lang="de-DE" sz="2275" b="1" dirty="0">
                <a:solidFill>
                  <a:srgbClr val="025249"/>
                </a:solidFill>
                <a:latin typeface="Source Sans Pro Semibold" charset="0"/>
                <a:ea typeface="Source Sans Pro Semibold" charset="0"/>
                <a:cs typeface="Source Sans Pro Semibold" charset="0"/>
              </a:rPr>
              <a:t>Optional</a:t>
            </a:r>
          </a:p>
          <a:p>
            <a:pPr marL="232172" indent="-232172">
              <a:lnSpc>
                <a:spcPct val="120000"/>
              </a:lnSpc>
              <a:buFont typeface="Arial" charset="0"/>
              <a:buChar char="•"/>
            </a:pPr>
            <a:endParaRPr lang="de-DE" sz="2275" b="1" dirty="0">
              <a:solidFill>
                <a:srgbClr val="025249"/>
              </a:solidFill>
              <a:latin typeface="Source Sans Pro Semibold" charset="0"/>
              <a:ea typeface="Source Sans Pro Semibold" charset="0"/>
              <a:cs typeface="Source Sans Pro Semibold" charset="0"/>
            </a:endParaRPr>
          </a:p>
        </p:txBody>
      </p:sp>
      <p:sp>
        <p:nvSpPr>
          <p:cNvPr id="3" name="Rechteck 2"/>
          <p:cNvSpPr/>
          <p:nvPr/>
        </p:nvSpPr>
        <p:spPr>
          <a:xfrm>
            <a:off x="192309" y="4377225"/>
            <a:ext cx="7900893" cy="646331"/>
          </a:xfrm>
          <a:prstGeom prst="rect">
            <a:avLst/>
          </a:prstGeom>
        </p:spPr>
        <p:txBody>
          <a:bodyPr wrap="square">
            <a:spAutoFit/>
          </a:bodyPr>
          <a:lstStyle/>
          <a:p>
            <a:r>
              <a:rPr lang="de-DE" dirty="0" err="1">
                <a:solidFill>
                  <a:srgbClr val="025249"/>
                </a:solidFill>
                <a:latin typeface="Source Code Pro Medium" charset="0"/>
                <a:ea typeface="Source Code Pro Medium" charset="0"/>
                <a:cs typeface="Source Code Pro Medium" charset="0"/>
              </a:rPr>
              <a:t>const</a:t>
            </a:r>
            <a:r>
              <a:rPr lang="de-DE" dirty="0">
                <a:solidFill>
                  <a:srgbClr val="025249"/>
                </a:solidFill>
                <a:latin typeface="Source Code Pro Medium" charset="0"/>
                <a:ea typeface="Source Code Pro Medium" charset="0"/>
                <a:cs typeface="Source Code Pro Medium" charset="0"/>
              </a:rPr>
              <a:t> </a:t>
            </a:r>
            <a:r>
              <a:rPr lang="de-DE" dirty="0" err="1">
                <a:solidFill>
                  <a:srgbClr val="025249"/>
                </a:solidFill>
                <a:latin typeface="Source Code Pro Medium" charset="0"/>
                <a:ea typeface="Source Code Pro Medium" charset="0"/>
                <a:cs typeface="Source Code Pro Medium" charset="0"/>
              </a:rPr>
              <a:t>name</a:t>
            </a:r>
            <a:r>
              <a:rPr lang="de-DE" dirty="0">
                <a:solidFill>
                  <a:srgbClr val="025249"/>
                </a:solidFill>
                <a:latin typeface="Source Code Pro Medium" charset="0"/>
                <a:ea typeface="Source Code Pro Medium" charset="0"/>
                <a:cs typeface="Source Code Pro Medium" charset="0"/>
              </a:rPr>
              <a:t> = '</a:t>
            </a:r>
            <a:r>
              <a:rPr lang="de-DE" dirty="0" err="1">
                <a:solidFill>
                  <a:srgbClr val="025249"/>
                </a:solidFill>
                <a:latin typeface="Source Code Pro Medium" charset="0"/>
                <a:ea typeface="Source Code Pro Medium" charset="0"/>
                <a:cs typeface="Source Code Pro Medium" charset="0"/>
              </a:rPr>
              <a:t>Lemmy</a:t>
            </a:r>
            <a:r>
              <a:rPr lang="de-DE" dirty="0">
                <a:solidFill>
                  <a:srgbClr val="025249"/>
                </a:solidFill>
                <a:latin typeface="Source Code Pro Medium" charset="0"/>
                <a:ea typeface="Source Code Pro Medium" charset="0"/>
                <a:cs typeface="Source Code Pro Medium" charset="0"/>
              </a:rPr>
              <a:t>';</a:t>
            </a:r>
          </a:p>
          <a:p>
            <a:r>
              <a:rPr lang="de-DE" dirty="0" err="1">
                <a:solidFill>
                  <a:srgbClr val="025249"/>
                </a:solidFill>
                <a:latin typeface="Source Code Pro Medium" charset="0"/>
                <a:ea typeface="Source Code Pro Medium" charset="0"/>
                <a:cs typeface="Source Code Pro Medium" charset="0"/>
              </a:rPr>
              <a:t>const</a:t>
            </a:r>
            <a:r>
              <a:rPr lang="de-DE" dirty="0">
                <a:solidFill>
                  <a:srgbClr val="025249"/>
                </a:solidFill>
                <a:latin typeface="Source Code Pro Medium" charset="0"/>
                <a:ea typeface="Source Code Pro Medium" charset="0"/>
                <a:cs typeface="Source Code Pro Medium" charset="0"/>
              </a:rPr>
              <a:t> </a:t>
            </a:r>
            <a:r>
              <a:rPr lang="de-DE" dirty="0" err="1">
                <a:solidFill>
                  <a:srgbClr val="025249"/>
                </a:solidFill>
                <a:latin typeface="Source Code Pro Medium" charset="0"/>
                <a:ea typeface="Source Code Pro Medium" charset="0"/>
                <a:cs typeface="Source Code Pro Medium" charset="0"/>
              </a:rPr>
              <a:t>greeting</a:t>
            </a:r>
            <a:r>
              <a:rPr lang="de-DE" dirty="0">
                <a:solidFill>
                  <a:srgbClr val="025249"/>
                </a:solidFill>
                <a:latin typeface="Source Code Pro Medium" charset="0"/>
                <a:ea typeface="Source Code Pro Medium" charset="0"/>
                <a:cs typeface="Source Code Pro Medium" charset="0"/>
              </a:rPr>
              <a:t> = </a:t>
            </a:r>
            <a:r>
              <a:rPr lang="de-DE" dirty="0">
                <a:solidFill>
                  <a:srgbClr val="EF7D1D"/>
                </a:solidFill>
                <a:latin typeface="Source Code Pro Medium" charset="0"/>
                <a:ea typeface="Source Code Pro Medium" charset="0"/>
                <a:cs typeface="Source Code Pro Medium" charset="0"/>
              </a:rPr>
              <a:t>&lt;h1&gt;</a:t>
            </a:r>
            <a:r>
              <a:rPr lang="de-DE" dirty="0" err="1">
                <a:solidFill>
                  <a:srgbClr val="EF7D1D"/>
                </a:solidFill>
                <a:latin typeface="Source Code Pro Medium" charset="0"/>
                <a:ea typeface="Source Code Pro Medium" charset="0"/>
                <a:cs typeface="Source Code Pro Medium" charset="0"/>
              </a:rPr>
              <a:t>Hello</a:t>
            </a:r>
            <a:r>
              <a:rPr lang="de-DE" dirty="0">
                <a:solidFill>
                  <a:srgbClr val="EF7D1D"/>
                </a:solidFill>
                <a:latin typeface="Source Code Pro Medium" charset="0"/>
                <a:ea typeface="Source Code Pro Medium" charset="0"/>
                <a:cs typeface="Source Code Pro Medium" charset="0"/>
              </a:rPr>
              <a:t>, </a:t>
            </a:r>
            <a:r>
              <a:rPr lang="de-DE" dirty="0">
                <a:solidFill>
                  <a:srgbClr val="41719C"/>
                </a:solidFill>
                <a:latin typeface="Source Code Pro Medium" charset="0"/>
                <a:ea typeface="Source Code Pro Medium" charset="0"/>
                <a:cs typeface="Source Code Pro Medium" charset="0"/>
              </a:rPr>
              <a:t>{</a:t>
            </a:r>
            <a:r>
              <a:rPr lang="de-DE" dirty="0" err="1">
                <a:solidFill>
                  <a:srgbClr val="41719C"/>
                </a:solidFill>
                <a:latin typeface="Source Code Pro Medium" charset="0"/>
                <a:ea typeface="Source Code Pro Medium" charset="0"/>
                <a:cs typeface="Source Code Pro Medium" charset="0"/>
              </a:rPr>
              <a:t>name</a:t>
            </a:r>
            <a:r>
              <a:rPr lang="de-DE" dirty="0">
                <a:solidFill>
                  <a:srgbClr val="41719C"/>
                </a:solidFill>
                <a:latin typeface="Source Code Pro Medium" charset="0"/>
                <a:ea typeface="Source Code Pro Medium" charset="0"/>
                <a:cs typeface="Source Code Pro Medium" charset="0"/>
              </a:rPr>
              <a:t>}</a:t>
            </a:r>
            <a:r>
              <a:rPr lang="de-DE" dirty="0">
                <a:solidFill>
                  <a:srgbClr val="EF7D1D"/>
                </a:solidFill>
                <a:latin typeface="Source Code Pro Medium" charset="0"/>
                <a:ea typeface="Source Code Pro Medium" charset="0"/>
                <a:cs typeface="Source Code Pro Medium" charset="0"/>
              </a:rPr>
              <a:t>&lt;/h1&gt;</a:t>
            </a:r>
            <a:r>
              <a:rPr lang="de-DE" dirty="0">
                <a:solidFill>
                  <a:srgbClr val="025249"/>
                </a:solidFill>
                <a:latin typeface="Source Code Pro Medium" charset="0"/>
                <a:ea typeface="Source Code Pro Medium" charset="0"/>
                <a:cs typeface="Source Code Pro Medium" charset="0"/>
              </a:rPr>
              <a:t>;</a:t>
            </a:r>
          </a:p>
        </p:txBody>
      </p:sp>
      <p:sp>
        <p:nvSpPr>
          <p:cNvPr id="9" name="Rechteck 8"/>
          <p:cNvSpPr/>
          <p:nvPr/>
        </p:nvSpPr>
        <p:spPr>
          <a:xfrm>
            <a:off x="192309" y="5359298"/>
            <a:ext cx="9317451" cy="646331"/>
          </a:xfrm>
          <a:prstGeom prst="rect">
            <a:avLst/>
          </a:prstGeom>
        </p:spPr>
        <p:txBody>
          <a:bodyPr wrap="square">
            <a:spAutoFit/>
          </a:bodyPr>
          <a:lstStyle/>
          <a:p>
            <a:r>
              <a:rPr lang="de-DE" dirty="0" err="1">
                <a:solidFill>
                  <a:srgbClr val="025249"/>
                </a:solidFill>
                <a:latin typeface="Source Code Pro Medium" charset="0"/>
                <a:ea typeface="Source Code Pro Medium" charset="0"/>
                <a:cs typeface="Source Code Pro Medium" charset="0"/>
              </a:rPr>
              <a:t>var</a:t>
            </a:r>
            <a:r>
              <a:rPr lang="de-DE" dirty="0">
                <a:solidFill>
                  <a:srgbClr val="025249"/>
                </a:solidFill>
                <a:latin typeface="Source Code Pro Medium" charset="0"/>
                <a:ea typeface="Source Code Pro Medium" charset="0"/>
                <a:cs typeface="Source Code Pro Medium" charset="0"/>
              </a:rPr>
              <a:t> </a:t>
            </a:r>
            <a:r>
              <a:rPr lang="de-DE" dirty="0" err="1">
                <a:solidFill>
                  <a:srgbClr val="025249"/>
                </a:solidFill>
                <a:latin typeface="Source Code Pro Medium" charset="0"/>
                <a:ea typeface="Source Code Pro Medium" charset="0"/>
                <a:cs typeface="Source Code Pro Medium" charset="0"/>
              </a:rPr>
              <a:t>name</a:t>
            </a:r>
            <a:r>
              <a:rPr lang="de-DE" dirty="0">
                <a:solidFill>
                  <a:srgbClr val="025249"/>
                </a:solidFill>
                <a:latin typeface="Source Code Pro Medium" charset="0"/>
                <a:ea typeface="Source Code Pro Medium" charset="0"/>
                <a:cs typeface="Source Code Pro Medium" charset="0"/>
              </a:rPr>
              <a:t> = '</a:t>
            </a:r>
            <a:r>
              <a:rPr lang="de-DE" dirty="0" err="1">
                <a:solidFill>
                  <a:srgbClr val="025249"/>
                </a:solidFill>
                <a:latin typeface="Source Code Pro Medium" charset="0"/>
                <a:ea typeface="Source Code Pro Medium" charset="0"/>
                <a:cs typeface="Source Code Pro Medium" charset="0"/>
              </a:rPr>
              <a:t>Lemmy</a:t>
            </a:r>
            <a:r>
              <a:rPr lang="de-DE" dirty="0">
                <a:solidFill>
                  <a:srgbClr val="025249"/>
                </a:solidFill>
                <a:latin typeface="Source Code Pro Medium" charset="0"/>
                <a:ea typeface="Source Code Pro Medium" charset="0"/>
                <a:cs typeface="Source Code Pro Medium" charset="0"/>
              </a:rPr>
              <a:t>';</a:t>
            </a:r>
          </a:p>
          <a:p>
            <a:r>
              <a:rPr lang="de-DE" dirty="0" err="1">
                <a:solidFill>
                  <a:srgbClr val="025249"/>
                </a:solidFill>
                <a:latin typeface="Source Code Pro Medium" charset="0"/>
                <a:ea typeface="Source Code Pro Medium" charset="0"/>
                <a:cs typeface="Source Code Pro Medium" charset="0"/>
              </a:rPr>
              <a:t>var</a:t>
            </a:r>
            <a:r>
              <a:rPr lang="de-DE" dirty="0">
                <a:solidFill>
                  <a:srgbClr val="025249"/>
                </a:solidFill>
                <a:latin typeface="Source Code Pro Medium" charset="0"/>
                <a:ea typeface="Source Code Pro Medium" charset="0"/>
                <a:cs typeface="Source Code Pro Medium" charset="0"/>
              </a:rPr>
              <a:t> </a:t>
            </a:r>
            <a:r>
              <a:rPr lang="de-DE" dirty="0" err="1">
                <a:solidFill>
                  <a:srgbClr val="025249"/>
                </a:solidFill>
                <a:latin typeface="Source Code Pro Medium" charset="0"/>
                <a:ea typeface="Source Code Pro Medium" charset="0"/>
                <a:cs typeface="Source Code Pro Medium" charset="0"/>
              </a:rPr>
              <a:t>greeting</a:t>
            </a:r>
            <a:r>
              <a:rPr lang="de-DE" dirty="0">
                <a:solidFill>
                  <a:srgbClr val="025249"/>
                </a:solidFill>
                <a:latin typeface="Source Code Pro Medium" charset="0"/>
                <a:ea typeface="Source Code Pro Medium" charset="0"/>
                <a:cs typeface="Source Code Pro Medium" charset="0"/>
              </a:rPr>
              <a:t> = </a:t>
            </a:r>
            <a:r>
              <a:rPr lang="de-DE" dirty="0" err="1">
                <a:solidFill>
                  <a:srgbClr val="025249"/>
                </a:solidFill>
                <a:latin typeface="Source Code Pro Medium" charset="0"/>
                <a:ea typeface="Source Code Pro Medium" charset="0"/>
                <a:cs typeface="Source Code Pro Medium" charset="0"/>
              </a:rPr>
              <a:t>React.createElement</a:t>
            </a:r>
            <a:r>
              <a:rPr lang="de-DE" dirty="0">
                <a:solidFill>
                  <a:srgbClr val="025249"/>
                </a:solidFill>
                <a:latin typeface="Source Code Pro Medium" charset="0"/>
                <a:ea typeface="Source Code Pro Medium" charset="0"/>
                <a:cs typeface="Source Code Pro Medium" charset="0"/>
              </a:rPr>
              <a:t>('h1', null, '</a:t>
            </a:r>
            <a:r>
              <a:rPr lang="de-DE" dirty="0" err="1">
                <a:solidFill>
                  <a:srgbClr val="025249"/>
                </a:solidFill>
                <a:latin typeface="Source Code Pro Medium" charset="0"/>
                <a:ea typeface="Source Code Pro Medium" charset="0"/>
                <a:cs typeface="Source Code Pro Medium" charset="0"/>
              </a:rPr>
              <a:t>Hello</a:t>
            </a:r>
            <a:r>
              <a:rPr lang="de-DE" dirty="0">
                <a:solidFill>
                  <a:srgbClr val="025249"/>
                </a:solidFill>
                <a:latin typeface="Source Code Pro Medium" charset="0"/>
                <a:ea typeface="Source Code Pro Medium" charset="0"/>
                <a:cs typeface="Source Code Pro Medium" charset="0"/>
              </a:rPr>
              <a:t>, ', </a:t>
            </a:r>
            <a:r>
              <a:rPr lang="de-DE" dirty="0" err="1">
                <a:solidFill>
                  <a:srgbClr val="025249"/>
                </a:solidFill>
                <a:latin typeface="Source Code Pro Medium" charset="0"/>
                <a:ea typeface="Source Code Pro Medium" charset="0"/>
                <a:cs typeface="Source Code Pro Medium" charset="0"/>
              </a:rPr>
              <a:t>name</a:t>
            </a:r>
            <a:r>
              <a:rPr lang="de-DE" dirty="0">
                <a:solidFill>
                  <a:srgbClr val="025249"/>
                </a:solidFill>
                <a:latin typeface="Source Code Pro Medium" charset="0"/>
                <a:ea typeface="Source Code Pro Medium" charset="0"/>
                <a:cs typeface="Source Code Pro Medium" charset="0"/>
              </a:rPr>
              <a:t>);</a:t>
            </a:r>
          </a:p>
        </p:txBody>
      </p:sp>
      <p:sp>
        <p:nvSpPr>
          <p:cNvPr id="10" name="Rechteck 9"/>
          <p:cNvSpPr/>
          <p:nvPr/>
        </p:nvSpPr>
        <p:spPr>
          <a:xfrm>
            <a:off x="192310" y="4179949"/>
            <a:ext cx="546945" cy="369332"/>
          </a:xfrm>
          <a:prstGeom prst="rect">
            <a:avLst/>
          </a:prstGeom>
        </p:spPr>
        <p:txBody>
          <a:bodyPr wrap="none">
            <a:spAutoFit/>
          </a:bodyPr>
          <a:lstStyle/>
          <a:p>
            <a:r>
              <a:rPr lang="de-DE" b="1" dirty="0">
                <a:solidFill>
                  <a:srgbClr val="EF7D1D"/>
                </a:solidFill>
                <a:latin typeface="Source Sans Pro Semibold" charset="0"/>
                <a:ea typeface="Source Sans Pro Semibold" charset="0"/>
                <a:cs typeface="Source Sans Pro Semibold" charset="0"/>
              </a:rPr>
              <a:t>JSX</a:t>
            </a:r>
            <a:endParaRPr lang="de-DE" dirty="0"/>
          </a:p>
        </p:txBody>
      </p:sp>
      <p:sp>
        <p:nvSpPr>
          <p:cNvPr id="11" name="Rechteck 10"/>
          <p:cNvSpPr/>
          <p:nvPr/>
        </p:nvSpPr>
        <p:spPr>
          <a:xfrm>
            <a:off x="192310" y="5129876"/>
            <a:ext cx="2480166" cy="369332"/>
          </a:xfrm>
          <a:prstGeom prst="rect">
            <a:avLst/>
          </a:prstGeom>
        </p:spPr>
        <p:txBody>
          <a:bodyPr wrap="none">
            <a:spAutoFit/>
          </a:bodyPr>
          <a:lstStyle/>
          <a:p>
            <a:r>
              <a:rPr lang="de-DE" b="1" dirty="0">
                <a:solidFill>
                  <a:srgbClr val="EF7D1D"/>
                </a:solidFill>
                <a:latin typeface="Source Sans Pro Semibold" charset="0"/>
                <a:ea typeface="Source Sans Pro Semibold" charset="0"/>
                <a:cs typeface="Source Sans Pro Semibold" charset="0"/>
              </a:rPr>
              <a:t>Übersetztes JavaScript</a:t>
            </a:r>
            <a:endParaRPr lang="de-DE" dirty="0"/>
          </a:p>
        </p:txBody>
      </p:sp>
    </p:spTree>
    <p:extLst>
      <p:ext uri="{BB962C8B-B14F-4D97-AF65-F5344CB8AC3E}">
        <p14:creationId xmlns:p14="http://schemas.microsoft.com/office/powerpoint/2010/main" val="18380069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Eine </a:t>
            </a:r>
            <a:r>
              <a:rPr lang="de-DE" dirty="0" err="1" smtClean="0"/>
              <a:t>React</a:t>
            </a:r>
            <a:r>
              <a:rPr lang="de-DE" dirty="0" smtClean="0"/>
              <a:t> Komponente: Als Funktion</a:t>
            </a:r>
            <a:endParaRPr lang="de-DE" dirty="0"/>
          </a:p>
        </p:txBody>
      </p:sp>
      <p:sp>
        <p:nvSpPr>
          <p:cNvPr id="4" name="Rechteck 3"/>
          <p:cNvSpPr/>
          <p:nvPr/>
        </p:nvSpPr>
        <p:spPr>
          <a:xfrm>
            <a:off x="2987406" y="3527630"/>
            <a:ext cx="5537821" cy="1800493"/>
          </a:xfrm>
          <a:prstGeom prst="rect">
            <a:avLst/>
          </a:prstGeom>
        </p:spPr>
        <p:txBody>
          <a:bodyPr wrap="square" lIns="0" tIns="0" rIns="0" bIns="0">
            <a:spAutoFit/>
          </a:bodyPr>
          <a:lstStyle/>
          <a:p>
            <a:r>
              <a:rPr lang="de-DE" sz="1950" dirty="0" err="1">
                <a:solidFill>
                  <a:srgbClr val="EF7D1D"/>
                </a:solidFill>
                <a:latin typeface="Source Code Pro Medium" charset="0"/>
                <a:ea typeface="Source Code Pro Medium" charset="0"/>
                <a:cs typeface="Source Code Pro Medium" charset="0"/>
              </a:rPr>
              <a:t>function</a:t>
            </a:r>
            <a:r>
              <a:rPr lang="de-DE" sz="1950" dirty="0">
                <a:solidFill>
                  <a:srgbClr val="EF7D1D"/>
                </a:solidFill>
                <a:latin typeface="Source Code Pro Medium" charset="0"/>
                <a:ea typeface="Source Code Pro Medium" charset="0"/>
                <a:cs typeface="Source Code Pro Medium" charset="0"/>
              </a:rPr>
              <a:t> </a:t>
            </a:r>
            <a:r>
              <a:rPr lang="de-DE" sz="1950" dirty="0" err="1">
                <a:solidFill>
                  <a:srgbClr val="EF7D1D"/>
                </a:solidFill>
                <a:latin typeface="Source Code Pro Medium" charset="0"/>
                <a:ea typeface="Source Code Pro Medium" charset="0"/>
                <a:cs typeface="Source Code Pro Medium" charset="0"/>
              </a:rPr>
              <a:t>CheckLabel</a:t>
            </a:r>
            <a:r>
              <a:rPr lang="de-DE" sz="1950" dirty="0">
                <a:solidFill>
                  <a:srgbClr val="EF7D1D"/>
                </a:solidFill>
                <a:latin typeface="Source Code Pro Medium" charset="0"/>
                <a:ea typeface="Source Code Pro Medium" charset="0"/>
                <a:cs typeface="Source Code Pro Medium" charset="0"/>
              </a:rPr>
              <a:t>() {</a:t>
            </a:r>
          </a:p>
          <a:p>
            <a:r>
              <a:rPr lang="de-DE" sz="1950" dirty="0">
                <a:solidFill>
                  <a:srgbClr val="EF7D1D"/>
                </a:solidFill>
                <a:latin typeface="Source Code Pro Medium" charset="0"/>
                <a:ea typeface="Source Code Pro Medium" charset="0"/>
                <a:cs typeface="Source Code Pro Medium" charset="0"/>
              </a:rPr>
              <a:t>  </a:t>
            </a:r>
            <a:r>
              <a:rPr lang="de-DE" sz="1950" dirty="0" err="1">
                <a:solidFill>
                  <a:srgbClr val="EF7D1D"/>
                </a:solidFill>
                <a:latin typeface="Source Code Pro Medium" charset="0"/>
                <a:ea typeface="Source Code Pro Medium" charset="0"/>
                <a:cs typeface="Source Code Pro Medium" charset="0"/>
              </a:rPr>
              <a:t>return</a:t>
            </a:r>
            <a:r>
              <a:rPr lang="de-DE" sz="1950" dirty="0">
                <a:solidFill>
                  <a:srgbClr val="EF7D1D"/>
                </a:solidFill>
                <a:latin typeface="Source Code Pro Medium" charset="0"/>
                <a:ea typeface="Source Code Pro Medium" charset="0"/>
                <a:cs typeface="Source Code Pro Medium" charset="0"/>
              </a:rPr>
              <a:t> </a:t>
            </a:r>
            <a:r>
              <a:rPr lang="de-DE" sz="1950" dirty="0">
                <a:solidFill>
                  <a:srgbClr val="36544F"/>
                </a:solidFill>
                <a:latin typeface="Source Code Pro Medium" charset="0"/>
                <a:ea typeface="Source Code Pro Medium" charset="0"/>
                <a:cs typeface="Source Code Pro Medium" charset="0"/>
              </a:rPr>
              <a:t>&lt;div</a:t>
            </a:r>
          </a:p>
          <a:p>
            <a:r>
              <a:rPr lang="de-DE" sz="1950" dirty="0">
                <a:solidFill>
                  <a:srgbClr val="36544F"/>
                </a:solidFill>
                <a:latin typeface="Source Code Pro Medium" charset="0"/>
                <a:ea typeface="Source Code Pro Medium" charset="0"/>
                <a:cs typeface="Source Code Pro Medium" charset="0"/>
              </a:rPr>
              <a:t>    </a:t>
            </a:r>
            <a:r>
              <a:rPr lang="de-DE" sz="1950" dirty="0" err="1">
                <a:solidFill>
                  <a:srgbClr val="36544F"/>
                </a:solidFill>
                <a:latin typeface="Source Code Pro Medium" charset="0"/>
                <a:ea typeface="Source Code Pro Medium" charset="0"/>
                <a:cs typeface="Source Code Pro Medium" charset="0"/>
              </a:rPr>
              <a:t>className</a:t>
            </a:r>
            <a:r>
              <a:rPr lang="de-DE" sz="1950" dirty="0">
                <a:solidFill>
                  <a:srgbClr val="36544F"/>
                </a:solidFill>
                <a:latin typeface="Source Code Pro Medium" charset="0"/>
                <a:ea typeface="Source Code Pro Medium" charset="0"/>
                <a:cs typeface="Source Code Pro Medium" charset="0"/>
              </a:rPr>
              <a:t>="</a:t>
            </a:r>
            <a:r>
              <a:rPr lang="de-DE" sz="1950" dirty="0" err="1">
                <a:solidFill>
                  <a:srgbClr val="36544F"/>
                </a:solidFill>
                <a:latin typeface="Source Code Pro Medium" charset="0"/>
                <a:ea typeface="Source Code Pro Medium" charset="0"/>
                <a:cs typeface="Source Code Pro Medium" charset="0"/>
              </a:rPr>
              <a:t>CheckLabel-unchecked</a:t>
            </a:r>
            <a:r>
              <a:rPr lang="de-DE" sz="1950" dirty="0">
                <a:solidFill>
                  <a:srgbClr val="36544F"/>
                </a:solidFill>
                <a:latin typeface="Source Code Pro Medium" charset="0"/>
                <a:ea typeface="Source Code Pro Medium" charset="0"/>
                <a:cs typeface="Source Code Pro Medium" charset="0"/>
              </a:rPr>
              <a:t>"&gt;</a:t>
            </a:r>
          </a:p>
          <a:p>
            <a:r>
              <a:rPr lang="de-DE" sz="1950" dirty="0">
                <a:solidFill>
                  <a:srgbClr val="36544F"/>
                </a:solidFill>
                <a:latin typeface="Source Code Pro Medium" charset="0"/>
                <a:ea typeface="Source Code Pro Medium" charset="0"/>
                <a:cs typeface="Source Code Pro Medium" charset="0"/>
              </a:rPr>
              <a:t>    At least 8 </a:t>
            </a:r>
            <a:r>
              <a:rPr lang="de-DE" sz="1950" dirty="0" err="1">
                <a:solidFill>
                  <a:srgbClr val="36544F"/>
                </a:solidFill>
                <a:latin typeface="Source Code Pro Medium" charset="0"/>
                <a:ea typeface="Source Code Pro Medium" charset="0"/>
                <a:cs typeface="Source Code Pro Medium" charset="0"/>
              </a:rPr>
              <a:t>characters</a:t>
            </a:r>
            <a:r>
              <a:rPr lang="de-DE" sz="1950" dirty="0">
                <a:solidFill>
                  <a:srgbClr val="36544F"/>
                </a:solidFill>
                <a:latin typeface="Source Code Pro Medium" charset="0"/>
                <a:ea typeface="Source Code Pro Medium" charset="0"/>
                <a:cs typeface="Source Code Pro Medium" charset="0"/>
              </a:rPr>
              <a:t> </a:t>
            </a:r>
            <a:r>
              <a:rPr lang="de-DE" sz="1950" dirty="0" err="1">
                <a:solidFill>
                  <a:srgbClr val="36544F"/>
                </a:solidFill>
                <a:latin typeface="Source Code Pro Medium" charset="0"/>
                <a:ea typeface="Source Code Pro Medium" charset="0"/>
                <a:cs typeface="Source Code Pro Medium" charset="0"/>
              </a:rPr>
              <a:t>long</a:t>
            </a:r>
            <a:r>
              <a:rPr lang="de-DE" sz="1950" dirty="0">
                <a:solidFill>
                  <a:srgbClr val="36544F"/>
                </a:solidFill>
                <a:latin typeface="Source Code Pro Medium" charset="0"/>
                <a:ea typeface="Source Code Pro Medium" charset="0"/>
                <a:cs typeface="Source Code Pro Medium" charset="0"/>
              </a:rPr>
              <a:t>.</a:t>
            </a:r>
          </a:p>
          <a:p>
            <a:r>
              <a:rPr lang="de-DE" sz="1950" dirty="0">
                <a:solidFill>
                  <a:srgbClr val="36544F"/>
                </a:solidFill>
                <a:latin typeface="Source Code Pro Medium" charset="0"/>
                <a:ea typeface="Source Code Pro Medium" charset="0"/>
                <a:cs typeface="Source Code Pro Medium" charset="0"/>
              </a:rPr>
              <a:t>  &lt;/div</a:t>
            </a:r>
            <a:r>
              <a:rPr lang="de-DE" sz="1950" dirty="0">
                <a:solidFill>
                  <a:srgbClr val="025249"/>
                </a:solidFill>
                <a:latin typeface="Source Code Pro Medium" charset="0"/>
                <a:ea typeface="Source Code Pro Medium" charset="0"/>
                <a:cs typeface="Source Code Pro Medium" charset="0"/>
              </a:rPr>
              <a:t>&gt;</a:t>
            </a:r>
            <a:r>
              <a:rPr lang="de-DE" sz="1950" dirty="0">
                <a:solidFill>
                  <a:srgbClr val="EF7D1D"/>
                </a:solidFill>
                <a:latin typeface="Source Code Pro Medium" charset="0"/>
                <a:ea typeface="Source Code Pro Medium" charset="0"/>
                <a:cs typeface="Source Code Pro Medium" charset="0"/>
              </a:rPr>
              <a:t>;</a:t>
            </a:r>
          </a:p>
          <a:p>
            <a:r>
              <a:rPr lang="de-DE" sz="1950" dirty="0">
                <a:solidFill>
                  <a:srgbClr val="EF7D1D"/>
                </a:solidFill>
                <a:latin typeface="Source Code Pro Medium" charset="0"/>
                <a:ea typeface="Source Code Pro Medium" charset="0"/>
                <a:cs typeface="Source Code Pro Medium" charset="0"/>
              </a:rPr>
              <a:t>}</a:t>
            </a:r>
          </a:p>
        </p:txBody>
      </p:sp>
      <p:pic>
        <p:nvPicPr>
          <p:cNvPr id="6" name="Bild 5"/>
          <p:cNvPicPr>
            <a:picLocks noChangeAspect="1"/>
          </p:cNvPicPr>
          <p:nvPr/>
        </p:nvPicPr>
        <p:blipFill rotWithShape="1">
          <a:blip r:embed="rId2"/>
          <a:srcRect r="11261" b="40560"/>
          <a:stretch/>
        </p:blipFill>
        <p:spPr>
          <a:xfrm>
            <a:off x="2987406" y="1703730"/>
            <a:ext cx="3931189" cy="462241"/>
          </a:xfrm>
          <a:prstGeom prst="rect">
            <a:avLst/>
          </a:prstGeom>
        </p:spPr>
      </p:pic>
      <p:sp>
        <p:nvSpPr>
          <p:cNvPr id="5" name="Rechteck 4"/>
          <p:cNvSpPr/>
          <p:nvPr/>
        </p:nvSpPr>
        <p:spPr>
          <a:xfrm>
            <a:off x="7893884" y="3554561"/>
            <a:ext cx="1778311" cy="342401"/>
          </a:xfrm>
          <a:prstGeom prst="rect">
            <a:avLst/>
          </a:prstGeom>
        </p:spPr>
        <p:txBody>
          <a:bodyPr wrap="square">
            <a:spAutoFit/>
          </a:bodyPr>
          <a:lstStyle/>
          <a:p>
            <a:pPr algn="ctr"/>
            <a:r>
              <a:rPr lang="de-DE" sz="1625" b="1">
                <a:solidFill>
                  <a:srgbClr val="EF7D1D"/>
                </a:solidFill>
                <a:latin typeface="Source Sans Pro Semibold" charset="0"/>
                <a:ea typeface="Source Sans Pro Semibold" charset="0"/>
                <a:cs typeface="Source Sans Pro Semibold" charset="0"/>
              </a:rPr>
              <a:t>JSX</a:t>
            </a:r>
            <a:endParaRPr lang="de-DE" sz="1625" b="1" dirty="0">
              <a:solidFill>
                <a:srgbClr val="EF7D1D"/>
              </a:solidFill>
              <a:latin typeface="Source Sans Pro Semibold" charset="0"/>
              <a:ea typeface="Source Sans Pro Semibold" charset="0"/>
              <a:cs typeface="Source Sans Pro Semibold" charset="0"/>
            </a:endParaRPr>
          </a:p>
        </p:txBody>
      </p:sp>
      <p:sp>
        <p:nvSpPr>
          <p:cNvPr id="7" name="Rechteck 6"/>
          <p:cNvSpPr/>
          <p:nvPr/>
        </p:nvSpPr>
        <p:spPr>
          <a:xfrm>
            <a:off x="103155" y="3527630"/>
            <a:ext cx="2442687" cy="369332"/>
          </a:xfrm>
          <a:prstGeom prst="rect">
            <a:avLst/>
          </a:prstGeom>
        </p:spPr>
        <p:txBody>
          <a:bodyPr wrap="square">
            <a:spAutoFit/>
          </a:bodyPr>
          <a:lstStyle/>
          <a:p>
            <a:r>
              <a:rPr lang="de-DE" b="1" dirty="0">
                <a:solidFill>
                  <a:srgbClr val="025249"/>
                </a:solidFill>
                <a:latin typeface="Source Sans Pro Semibold" charset="0"/>
                <a:ea typeface="Source Sans Pro Semibold" charset="0"/>
                <a:cs typeface="Source Sans Pro Semibold" charset="0"/>
              </a:rPr>
              <a:t>Komponentenfunktion</a:t>
            </a:r>
          </a:p>
        </p:txBody>
      </p:sp>
      <p:sp>
        <p:nvSpPr>
          <p:cNvPr id="8" name="Rechteck 7"/>
          <p:cNvSpPr/>
          <p:nvPr/>
        </p:nvSpPr>
        <p:spPr>
          <a:xfrm>
            <a:off x="103155" y="1784810"/>
            <a:ext cx="2884251" cy="369332"/>
          </a:xfrm>
          <a:prstGeom prst="rect">
            <a:avLst/>
          </a:prstGeom>
        </p:spPr>
        <p:txBody>
          <a:bodyPr wrap="square">
            <a:spAutoFit/>
          </a:bodyPr>
          <a:lstStyle/>
          <a:p>
            <a:r>
              <a:rPr lang="de-DE" b="1" dirty="0">
                <a:solidFill>
                  <a:srgbClr val="025249"/>
                </a:solidFill>
                <a:latin typeface="Source Sans Pro Semibold" charset="0"/>
                <a:ea typeface="Source Sans Pro Semibold" charset="0"/>
                <a:cs typeface="Source Sans Pro Semibold" charset="0"/>
              </a:rPr>
              <a:t>Komponente </a:t>
            </a:r>
            <a:r>
              <a:rPr lang="de-DE" b="1" dirty="0" err="1">
                <a:solidFill>
                  <a:srgbClr val="025249"/>
                </a:solidFill>
                <a:latin typeface="Source Sans Pro Semibold" charset="0"/>
                <a:ea typeface="Source Sans Pro Semibold" charset="0"/>
                <a:cs typeface="Source Sans Pro Semibold" charset="0"/>
              </a:rPr>
              <a:t>CheckLabel</a:t>
            </a:r>
            <a:endParaRPr lang="de-DE" b="1" dirty="0">
              <a:solidFill>
                <a:srgbClr val="025249"/>
              </a:solidFill>
              <a:latin typeface="Source Sans Pro Semibold" charset="0"/>
              <a:ea typeface="Source Sans Pro Semibold" charset="0"/>
              <a:cs typeface="Source Sans Pro Semibold" charset="0"/>
            </a:endParaRPr>
          </a:p>
        </p:txBody>
      </p:sp>
    </p:spTree>
    <p:extLst>
      <p:ext uri="{BB962C8B-B14F-4D97-AF65-F5344CB8AC3E}">
        <p14:creationId xmlns:p14="http://schemas.microsoft.com/office/powerpoint/2010/main" val="7711102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Komponente einbinden</a:t>
            </a:r>
            <a:endParaRPr lang="de-DE" dirty="0"/>
          </a:p>
        </p:txBody>
      </p:sp>
      <p:sp>
        <p:nvSpPr>
          <p:cNvPr id="4" name="Rechteck 3"/>
          <p:cNvSpPr/>
          <p:nvPr/>
        </p:nvSpPr>
        <p:spPr>
          <a:xfrm>
            <a:off x="2987406" y="3527630"/>
            <a:ext cx="6147787" cy="2100575"/>
          </a:xfrm>
          <a:prstGeom prst="rect">
            <a:avLst/>
          </a:prstGeom>
        </p:spPr>
        <p:txBody>
          <a:bodyPr wrap="square" lIns="0" tIns="0" rIns="0" bIns="0">
            <a:spAutoFit/>
          </a:bodyPr>
          <a:lstStyle/>
          <a:p>
            <a:r>
              <a:rPr lang="de-DE" sz="1950" dirty="0">
                <a:solidFill>
                  <a:srgbClr val="025249"/>
                </a:solidFill>
                <a:latin typeface="Source Code Pro Medium" charset="0"/>
                <a:ea typeface="Source Code Pro Medium" charset="0"/>
                <a:cs typeface="Source Code Pro Medium" charset="0"/>
              </a:rPr>
              <a:t>&lt;</a:t>
            </a:r>
            <a:r>
              <a:rPr lang="de-DE" sz="1950" dirty="0" err="1">
                <a:solidFill>
                  <a:srgbClr val="025249"/>
                </a:solidFill>
                <a:latin typeface="Source Code Pro Medium" charset="0"/>
                <a:ea typeface="Source Code Pro Medium" charset="0"/>
                <a:cs typeface="Source Code Pro Medium" charset="0"/>
              </a:rPr>
              <a:t>html</a:t>
            </a:r>
            <a:r>
              <a:rPr lang="de-DE" sz="1950" dirty="0">
                <a:solidFill>
                  <a:srgbClr val="025249"/>
                </a:solidFill>
                <a:latin typeface="Source Code Pro Medium" charset="0"/>
                <a:ea typeface="Source Code Pro Medium" charset="0"/>
                <a:cs typeface="Source Code Pro Medium" charset="0"/>
              </a:rPr>
              <a:t>&gt;</a:t>
            </a:r>
          </a:p>
          <a:p>
            <a:r>
              <a:rPr lang="de-DE" sz="1950" dirty="0">
                <a:solidFill>
                  <a:srgbClr val="025249"/>
                </a:solidFill>
                <a:latin typeface="Source Code Pro Medium" charset="0"/>
                <a:ea typeface="Source Code Pro Medium" charset="0"/>
                <a:cs typeface="Source Code Pro Medium" charset="0"/>
              </a:rPr>
              <a:t>  &lt;</a:t>
            </a:r>
            <a:r>
              <a:rPr lang="de-DE" sz="1950" dirty="0" err="1">
                <a:solidFill>
                  <a:srgbClr val="025249"/>
                </a:solidFill>
                <a:latin typeface="Source Code Pro Medium" charset="0"/>
                <a:ea typeface="Source Code Pro Medium" charset="0"/>
                <a:cs typeface="Source Code Pro Medium" charset="0"/>
              </a:rPr>
              <a:t>head</a:t>
            </a:r>
            <a:r>
              <a:rPr lang="de-DE" sz="1950" dirty="0">
                <a:solidFill>
                  <a:srgbClr val="025249"/>
                </a:solidFill>
                <a:latin typeface="Source Code Pro Medium" charset="0"/>
                <a:ea typeface="Source Code Pro Medium" charset="0"/>
                <a:cs typeface="Source Code Pro Medium" charset="0"/>
              </a:rPr>
              <a:t>&gt;. . .&lt;/</a:t>
            </a:r>
            <a:r>
              <a:rPr lang="de-DE" sz="1950" dirty="0" err="1">
                <a:solidFill>
                  <a:srgbClr val="025249"/>
                </a:solidFill>
                <a:latin typeface="Source Code Pro Medium" charset="0"/>
                <a:ea typeface="Source Code Pro Medium" charset="0"/>
                <a:cs typeface="Source Code Pro Medium" charset="0"/>
              </a:rPr>
              <a:t>head</a:t>
            </a:r>
            <a:r>
              <a:rPr lang="de-DE" sz="1950" dirty="0">
                <a:solidFill>
                  <a:srgbClr val="025249"/>
                </a:solidFill>
                <a:latin typeface="Source Code Pro Medium" charset="0"/>
                <a:ea typeface="Source Code Pro Medium" charset="0"/>
                <a:cs typeface="Source Code Pro Medium" charset="0"/>
              </a:rPr>
              <a:t>&gt;</a:t>
            </a:r>
          </a:p>
          <a:p>
            <a:r>
              <a:rPr lang="de-DE" sz="1950" dirty="0">
                <a:solidFill>
                  <a:srgbClr val="025249"/>
                </a:solidFill>
                <a:latin typeface="Source Code Pro Medium" charset="0"/>
                <a:ea typeface="Source Code Pro Medium" charset="0"/>
                <a:cs typeface="Source Code Pro Medium" charset="0"/>
              </a:rPr>
              <a:t>  &lt;</a:t>
            </a:r>
            <a:r>
              <a:rPr lang="de-DE" sz="1950" dirty="0" err="1">
                <a:solidFill>
                  <a:srgbClr val="025249"/>
                </a:solidFill>
                <a:latin typeface="Source Code Pro Medium" charset="0"/>
                <a:ea typeface="Source Code Pro Medium" charset="0"/>
                <a:cs typeface="Source Code Pro Medium" charset="0"/>
              </a:rPr>
              <a:t>body</a:t>
            </a:r>
            <a:r>
              <a:rPr lang="de-DE" sz="1950" dirty="0">
                <a:solidFill>
                  <a:srgbClr val="025249"/>
                </a:solidFill>
                <a:latin typeface="Source Code Pro Medium" charset="0"/>
                <a:ea typeface="Source Code Pro Medium" charset="0"/>
                <a:cs typeface="Source Code Pro Medium" charset="0"/>
              </a:rPr>
              <a:t>&gt;</a:t>
            </a:r>
          </a:p>
          <a:p>
            <a:r>
              <a:rPr lang="de-DE" sz="1950" dirty="0">
                <a:solidFill>
                  <a:srgbClr val="025249"/>
                </a:solidFill>
                <a:latin typeface="Source Code Pro Medium" charset="0"/>
                <a:ea typeface="Source Code Pro Medium" charset="0"/>
                <a:cs typeface="Source Code Pro Medium" charset="0"/>
              </a:rPr>
              <a:t>    </a:t>
            </a:r>
            <a:r>
              <a:rPr lang="de-DE" sz="1950" dirty="0">
                <a:solidFill>
                  <a:srgbClr val="EF7D1D"/>
                </a:solidFill>
                <a:latin typeface="Source Code Pro Medium" charset="0"/>
                <a:ea typeface="Source Code Pro Medium" charset="0"/>
                <a:cs typeface="Source Code Pro Medium" charset="0"/>
              </a:rPr>
              <a:t>&lt;div </a:t>
            </a:r>
            <a:r>
              <a:rPr lang="de-DE" sz="1950" dirty="0" err="1">
                <a:solidFill>
                  <a:srgbClr val="EF7D1D"/>
                </a:solidFill>
                <a:latin typeface="Source Code Pro Medium" charset="0"/>
                <a:ea typeface="Source Code Pro Medium" charset="0"/>
                <a:cs typeface="Source Code Pro Medium" charset="0"/>
              </a:rPr>
              <a:t>id</a:t>
            </a:r>
            <a:r>
              <a:rPr lang="de-DE" sz="1950" dirty="0">
                <a:solidFill>
                  <a:srgbClr val="EF7D1D"/>
                </a:solidFill>
                <a:latin typeface="Source Code Pro Medium" charset="0"/>
                <a:ea typeface="Source Code Pro Medium" charset="0"/>
                <a:cs typeface="Source Code Pro Medium" charset="0"/>
              </a:rPr>
              <a:t>=“</a:t>
            </a:r>
            <a:r>
              <a:rPr lang="de-DE" sz="1950" dirty="0" err="1">
                <a:solidFill>
                  <a:srgbClr val="EF7D1D"/>
                </a:solidFill>
                <a:latin typeface="Source Code Pro Medium" charset="0"/>
                <a:ea typeface="Source Code Pro Medium" charset="0"/>
                <a:cs typeface="Source Code Pro Medium" charset="0"/>
              </a:rPr>
              <a:t>mount</a:t>
            </a:r>
            <a:r>
              <a:rPr lang="de-DE" sz="1950" dirty="0">
                <a:solidFill>
                  <a:srgbClr val="EF7D1D"/>
                </a:solidFill>
                <a:latin typeface="Source Code Pro Medium" charset="0"/>
                <a:ea typeface="Source Code Pro Medium" charset="0"/>
                <a:cs typeface="Source Code Pro Medium" charset="0"/>
              </a:rPr>
              <a:t>“&gt;&lt;/div&gt;</a:t>
            </a:r>
          </a:p>
          <a:p>
            <a:r>
              <a:rPr lang="de-DE" sz="1950" dirty="0">
                <a:solidFill>
                  <a:srgbClr val="025249"/>
                </a:solidFill>
                <a:latin typeface="Source Code Pro Medium" charset="0"/>
                <a:ea typeface="Source Code Pro Medium" charset="0"/>
                <a:cs typeface="Source Code Pro Medium" charset="0"/>
              </a:rPr>
              <a:t>  &lt;/</a:t>
            </a:r>
            <a:r>
              <a:rPr lang="de-DE" sz="1950" dirty="0" err="1">
                <a:solidFill>
                  <a:srgbClr val="025249"/>
                </a:solidFill>
                <a:latin typeface="Source Code Pro Medium" charset="0"/>
                <a:ea typeface="Source Code Pro Medium" charset="0"/>
                <a:cs typeface="Source Code Pro Medium" charset="0"/>
              </a:rPr>
              <a:t>body</a:t>
            </a:r>
            <a:r>
              <a:rPr lang="de-DE" sz="1950" dirty="0">
                <a:solidFill>
                  <a:srgbClr val="025249"/>
                </a:solidFill>
                <a:latin typeface="Source Code Pro Medium" charset="0"/>
                <a:ea typeface="Source Code Pro Medium" charset="0"/>
                <a:cs typeface="Source Code Pro Medium" charset="0"/>
              </a:rPr>
              <a:t>&gt;</a:t>
            </a:r>
          </a:p>
          <a:p>
            <a:r>
              <a:rPr lang="de-DE" sz="1950" dirty="0">
                <a:solidFill>
                  <a:srgbClr val="025249"/>
                </a:solidFill>
                <a:latin typeface="Source Code Pro Medium" charset="0"/>
                <a:ea typeface="Source Code Pro Medium" charset="0"/>
                <a:cs typeface="Source Code Pro Medium" charset="0"/>
              </a:rPr>
              <a:t>  &lt;</a:t>
            </a:r>
            <a:r>
              <a:rPr lang="de-DE" sz="1950" dirty="0" err="1">
                <a:solidFill>
                  <a:srgbClr val="025249"/>
                </a:solidFill>
                <a:latin typeface="Source Code Pro Medium" charset="0"/>
                <a:ea typeface="Source Code Pro Medium" charset="0"/>
                <a:cs typeface="Source Code Pro Medium" charset="0"/>
              </a:rPr>
              <a:t>script</a:t>
            </a:r>
            <a:r>
              <a:rPr lang="de-DE" sz="1950" dirty="0">
                <a:solidFill>
                  <a:srgbClr val="025249"/>
                </a:solidFill>
                <a:latin typeface="Source Code Pro Medium" charset="0"/>
                <a:ea typeface="Source Code Pro Medium" charset="0"/>
                <a:cs typeface="Source Code Pro Medium" charset="0"/>
              </a:rPr>
              <a:t> </a:t>
            </a:r>
            <a:r>
              <a:rPr lang="de-DE" sz="1950" dirty="0" err="1">
                <a:solidFill>
                  <a:srgbClr val="025249"/>
                </a:solidFill>
                <a:latin typeface="Source Code Pro Medium" charset="0"/>
                <a:ea typeface="Source Code Pro Medium" charset="0"/>
                <a:cs typeface="Source Code Pro Medium" charset="0"/>
              </a:rPr>
              <a:t>src</a:t>
            </a:r>
            <a:r>
              <a:rPr lang="de-DE" sz="1950" dirty="0">
                <a:solidFill>
                  <a:srgbClr val="025249"/>
                </a:solidFill>
                <a:latin typeface="Source Code Pro Medium" charset="0"/>
                <a:ea typeface="Source Code Pro Medium" charset="0"/>
                <a:cs typeface="Source Code Pro Medium" charset="0"/>
              </a:rPr>
              <a:t>=“</a:t>
            </a:r>
            <a:r>
              <a:rPr lang="de-DE" sz="1950" dirty="0" err="1">
                <a:solidFill>
                  <a:srgbClr val="025249"/>
                </a:solidFill>
                <a:latin typeface="Source Code Pro Medium" charset="0"/>
                <a:ea typeface="Source Code Pro Medium" charset="0"/>
                <a:cs typeface="Source Code Pro Medium" charset="0"/>
              </a:rPr>
              <a:t>dist</a:t>
            </a:r>
            <a:r>
              <a:rPr lang="de-DE" sz="1950" dirty="0">
                <a:solidFill>
                  <a:srgbClr val="025249"/>
                </a:solidFill>
                <a:latin typeface="Source Code Pro Medium" charset="0"/>
                <a:ea typeface="Source Code Pro Medium" charset="0"/>
                <a:cs typeface="Source Code Pro Medium" charset="0"/>
              </a:rPr>
              <a:t>/</a:t>
            </a:r>
            <a:r>
              <a:rPr lang="de-DE" sz="1950" dirty="0" err="1">
                <a:solidFill>
                  <a:srgbClr val="025249"/>
                </a:solidFill>
                <a:latin typeface="Source Code Pro Medium" charset="0"/>
                <a:ea typeface="Source Code Pro Medium" charset="0"/>
                <a:cs typeface="Source Code Pro Medium" charset="0"/>
              </a:rPr>
              <a:t>dist.js</a:t>
            </a:r>
            <a:r>
              <a:rPr lang="de-DE" sz="1950" dirty="0">
                <a:solidFill>
                  <a:srgbClr val="025249"/>
                </a:solidFill>
                <a:latin typeface="Source Code Pro Medium" charset="0"/>
                <a:ea typeface="Source Code Pro Medium" charset="0"/>
                <a:cs typeface="Source Code Pro Medium" charset="0"/>
              </a:rPr>
              <a:t>“&gt;&lt;/</a:t>
            </a:r>
            <a:r>
              <a:rPr lang="de-DE" sz="1950" dirty="0" err="1">
                <a:solidFill>
                  <a:srgbClr val="025249"/>
                </a:solidFill>
                <a:latin typeface="Source Code Pro Medium" charset="0"/>
                <a:ea typeface="Source Code Pro Medium" charset="0"/>
                <a:cs typeface="Source Code Pro Medium" charset="0"/>
              </a:rPr>
              <a:t>script</a:t>
            </a:r>
            <a:r>
              <a:rPr lang="de-DE" sz="1950" dirty="0">
                <a:solidFill>
                  <a:srgbClr val="025249"/>
                </a:solidFill>
                <a:latin typeface="Source Code Pro Medium" charset="0"/>
                <a:ea typeface="Source Code Pro Medium" charset="0"/>
                <a:cs typeface="Source Code Pro Medium" charset="0"/>
              </a:rPr>
              <a:t>&gt;</a:t>
            </a:r>
          </a:p>
          <a:p>
            <a:r>
              <a:rPr lang="de-DE" sz="1950" dirty="0">
                <a:solidFill>
                  <a:srgbClr val="025249"/>
                </a:solidFill>
                <a:latin typeface="Source Code Pro Medium" charset="0"/>
                <a:ea typeface="Source Code Pro Medium" charset="0"/>
                <a:cs typeface="Source Code Pro Medium" charset="0"/>
              </a:rPr>
              <a:t>&lt;/</a:t>
            </a:r>
            <a:r>
              <a:rPr lang="de-DE" sz="1950" dirty="0" err="1">
                <a:solidFill>
                  <a:srgbClr val="025249"/>
                </a:solidFill>
                <a:latin typeface="Source Code Pro Medium" charset="0"/>
                <a:ea typeface="Source Code Pro Medium" charset="0"/>
                <a:cs typeface="Source Code Pro Medium" charset="0"/>
              </a:rPr>
              <a:t>html</a:t>
            </a:r>
            <a:r>
              <a:rPr lang="de-DE" sz="1950" dirty="0">
                <a:solidFill>
                  <a:srgbClr val="025249"/>
                </a:solidFill>
                <a:latin typeface="Source Code Pro Medium" charset="0"/>
                <a:ea typeface="Source Code Pro Medium" charset="0"/>
                <a:cs typeface="Source Code Pro Medium" charset="0"/>
              </a:rPr>
              <a:t>&gt;</a:t>
            </a:r>
          </a:p>
        </p:txBody>
      </p:sp>
      <p:pic>
        <p:nvPicPr>
          <p:cNvPr id="6" name="Bild 5"/>
          <p:cNvPicPr>
            <a:picLocks noChangeAspect="1"/>
          </p:cNvPicPr>
          <p:nvPr/>
        </p:nvPicPr>
        <p:blipFill rotWithShape="1">
          <a:blip r:embed="rId3"/>
          <a:srcRect r="11261" b="40560"/>
          <a:stretch/>
        </p:blipFill>
        <p:spPr>
          <a:xfrm>
            <a:off x="2987406" y="1703730"/>
            <a:ext cx="3931189" cy="462241"/>
          </a:xfrm>
          <a:prstGeom prst="rect">
            <a:avLst/>
          </a:prstGeom>
        </p:spPr>
      </p:pic>
      <p:sp>
        <p:nvSpPr>
          <p:cNvPr id="7" name="Rechteck 6"/>
          <p:cNvSpPr/>
          <p:nvPr/>
        </p:nvSpPr>
        <p:spPr>
          <a:xfrm>
            <a:off x="103155" y="3527630"/>
            <a:ext cx="2442687" cy="369332"/>
          </a:xfrm>
          <a:prstGeom prst="rect">
            <a:avLst/>
          </a:prstGeom>
        </p:spPr>
        <p:txBody>
          <a:bodyPr wrap="square">
            <a:spAutoFit/>
          </a:bodyPr>
          <a:lstStyle/>
          <a:p>
            <a:r>
              <a:rPr lang="de-DE" b="1" dirty="0" err="1">
                <a:solidFill>
                  <a:srgbClr val="025249"/>
                </a:solidFill>
                <a:latin typeface="Source Sans Pro Semibold" charset="0"/>
                <a:ea typeface="Source Sans Pro Semibold" charset="0"/>
                <a:cs typeface="Source Sans Pro Semibold" charset="0"/>
              </a:rPr>
              <a:t>index.html</a:t>
            </a:r>
            <a:endParaRPr lang="de-DE" b="1" dirty="0">
              <a:solidFill>
                <a:srgbClr val="025249"/>
              </a:solidFill>
              <a:latin typeface="Source Sans Pro Semibold" charset="0"/>
              <a:ea typeface="Source Sans Pro Semibold" charset="0"/>
              <a:cs typeface="Source Sans Pro Semibold" charset="0"/>
            </a:endParaRPr>
          </a:p>
        </p:txBody>
      </p:sp>
    </p:spTree>
    <p:extLst>
      <p:ext uri="{BB962C8B-B14F-4D97-AF65-F5344CB8AC3E}">
        <p14:creationId xmlns:p14="http://schemas.microsoft.com/office/powerpoint/2010/main" val="83090674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Komponente einbinden</a:t>
            </a:r>
            <a:endParaRPr lang="de-DE" dirty="0"/>
          </a:p>
        </p:txBody>
      </p:sp>
      <p:sp>
        <p:nvSpPr>
          <p:cNvPr id="4" name="Rechteck 3"/>
          <p:cNvSpPr/>
          <p:nvPr/>
        </p:nvSpPr>
        <p:spPr>
          <a:xfrm>
            <a:off x="2987406" y="3527630"/>
            <a:ext cx="6147787" cy="2700739"/>
          </a:xfrm>
          <a:prstGeom prst="rect">
            <a:avLst/>
          </a:prstGeom>
        </p:spPr>
        <p:txBody>
          <a:bodyPr wrap="square" lIns="0" tIns="0" rIns="0" bIns="0">
            <a:spAutoFit/>
          </a:bodyPr>
          <a:lstStyle/>
          <a:p>
            <a:r>
              <a:rPr lang="de-DE" sz="1950" dirty="0" err="1">
                <a:solidFill>
                  <a:srgbClr val="025249"/>
                </a:solidFill>
                <a:latin typeface="Source Code Pro Medium" charset="0"/>
                <a:ea typeface="Source Code Pro Medium" charset="0"/>
                <a:cs typeface="Source Code Pro Medium" charset="0"/>
              </a:rPr>
              <a:t>import</a:t>
            </a:r>
            <a:r>
              <a:rPr lang="de-DE" sz="1950" dirty="0">
                <a:solidFill>
                  <a:srgbClr val="025249"/>
                </a:solidFill>
                <a:latin typeface="Source Code Pro Medium" charset="0"/>
                <a:ea typeface="Source Code Pro Medium" charset="0"/>
                <a:cs typeface="Source Code Pro Medium" charset="0"/>
              </a:rPr>
              <a:t> </a:t>
            </a:r>
            <a:r>
              <a:rPr lang="de-DE" sz="1950" dirty="0" err="1">
                <a:solidFill>
                  <a:srgbClr val="025249"/>
                </a:solidFill>
                <a:latin typeface="Source Code Pro Medium" charset="0"/>
                <a:ea typeface="Source Code Pro Medium" charset="0"/>
                <a:cs typeface="Source Code Pro Medium" charset="0"/>
              </a:rPr>
              <a:t>React</a:t>
            </a:r>
            <a:r>
              <a:rPr lang="de-DE" sz="1950" dirty="0">
                <a:solidFill>
                  <a:srgbClr val="025249"/>
                </a:solidFill>
                <a:latin typeface="Source Code Pro Medium" charset="0"/>
                <a:ea typeface="Source Code Pro Medium" charset="0"/>
                <a:cs typeface="Source Code Pro Medium" charset="0"/>
              </a:rPr>
              <a:t> </a:t>
            </a:r>
            <a:r>
              <a:rPr lang="de-DE" sz="1950" dirty="0" err="1">
                <a:solidFill>
                  <a:srgbClr val="025249"/>
                </a:solidFill>
                <a:latin typeface="Source Code Pro Medium" charset="0"/>
                <a:ea typeface="Source Code Pro Medium" charset="0"/>
                <a:cs typeface="Source Code Pro Medium" charset="0"/>
              </a:rPr>
              <a:t>from</a:t>
            </a:r>
            <a:r>
              <a:rPr lang="de-DE" sz="1950" dirty="0">
                <a:solidFill>
                  <a:srgbClr val="025249"/>
                </a:solidFill>
                <a:latin typeface="Source Code Pro Medium" charset="0"/>
                <a:ea typeface="Source Code Pro Medium" charset="0"/>
                <a:cs typeface="Source Code Pro Medium" charset="0"/>
              </a:rPr>
              <a:t> '</a:t>
            </a:r>
            <a:r>
              <a:rPr lang="de-DE" sz="1950" dirty="0" err="1">
                <a:solidFill>
                  <a:srgbClr val="025249"/>
                </a:solidFill>
                <a:latin typeface="Source Code Pro Medium" charset="0"/>
                <a:ea typeface="Source Code Pro Medium" charset="0"/>
                <a:cs typeface="Source Code Pro Medium" charset="0"/>
              </a:rPr>
              <a:t>react</a:t>
            </a:r>
            <a:r>
              <a:rPr lang="de-DE" sz="1950" dirty="0">
                <a:solidFill>
                  <a:srgbClr val="025249"/>
                </a:solidFill>
                <a:latin typeface="Source Code Pro Medium" charset="0"/>
                <a:ea typeface="Source Code Pro Medium" charset="0"/>
                <a:cs typeface="Source Code Pro Medium" charset="0"/>
              </a:rPr>
              <a:t>';</a:t>
            </a:r>
          </a:p>
          <a:p>
            <a:r>
              <a:rPr lang="de-DE" sz="1950" dirty="0" err="1">
                <a:solidFill>
                  <a:srgbClr val="025249"/>
                </a:solidFill>
                <a:latin typeface="Source Code Pro Medium" charset="0"/>
                <a:ea typeface="Source Code Pro Medium" charset="0"/>
                <a:cs typeface="Source Code Pro Medium" charset="0"/>
              </a:rPr>
              <a:t>import</a:t>
            </a:r>
            <a:r>
              <a:rPr lang="de-DE" sz="1950" dirty="0">
                <a:solidFill>
                  <a:srgbClr val="025249"/>
                </a:solidFill>
                <a:latin typeface="Source Code Pro Medium" charset="0"/>
                <a:ea typeface="Source Code Pro Medium" charset="0"/>
                <a:cs typeface="Source Code Pro Medium" charset="0"/>
              </a:rPr>
              <a:t> </a:t>
            </a:r>
            <a:r>
              <a:rPr lang="de-DE" sz="1950" dirty="0" err="1">
                <a:solidFill>
                  <a:srgbClr val="025249"/>
                </a:solidFill>
                <a:latin typeface="Source Code Pro Medium" charset="0"/>
                <a:ea typeface="Source Code Pro Medium" charset="0"/>
                <a:cs typeface="Source Code Pro Medium" charset="0"/>
              </a:rPr>
              <a:t>ReactDOM</a:t>
            </a:r>
            <a:r>
              <a:rPr lang="de-DE" sz="1950" dirty="0">
                <a:solidFill>
                  <a:srgbClr val="025249"/>
                </a:solidFill>
                <a:latin typeface="Source Code Pro Medium" charset="0"/>
                <a:ea typeface="Source Code Pro Medium" charset="0"/>
                <a:cs typeface="Source Code Pro Medium" charset="0"/>
              </a:rPr>
              <a:t> </a:t>
            </a:r>
            <a:r>
              <a:rPr lang="de-DE" sz="1950" dirty="0" err="1">
                <a:solidFill>
                  <a:srgbClr val="025249"/>
                </a:solidFill>
                <a:latin typeface="Source Code Pro Medium" charset="0"/>
                <a:ea typeface="Source Code Pro Medium" charset="0"/>
                <a:cs typeface="Source Code Pro Medium" charset="0"/>
              </a:rPr>
              <a:t>from</a:t>
            </a:r>
            <a:r>
              <a:rPr lang="de-DE" sz="1950" dirty="0">
                <a:solidFill>
                  <a:srgbClr val="025249"/>
                </a:solidFill>
                <a:latin typeface="Source Code Pro Medium" charset="0"/>
                <a:ea typeface="Source Code Pro Medium" charset="0"/>
                <a:cs typeface="Source Code Pro Medium" charset="0"/>
              </a:rPr>
              <a:t> '</a:t>
            </a:r>
            <a:r>
              <a:rPr lang="de-DE" sz="1950" dirty="0" err="1">
                <a:solidFill>
                  <a:srgbClr val="025249"/>
                </a:solidFill>
                <a:latin typeface="Source Code Pro Medium" charset="0"/>
                <a:ea typeface="Source Code Pro Medium" charset="0"/>
                <a:cs typeface="Source Code Pro Medium" charset="0"/>
              </a:rPr>
              <a:t>react</a:t>
            </a:r>
            <a:r>
              <a:rPr lang="de-DE" sz="1950" dirty="0">
                <a:solidFill>
                  <a:srgbClr val="025249"/>
                </a:solidFill>
                <a:latin typeface="Source Code Pro Medium" charset="0"/>
                <a:ea typeface="Source Code Pro Medium" charset="0"/>
                <a:cs typeface="Source Code Pro Medium" charset="0"/>
              </a:rPr>
              <a:t>-dom';</a:t>
            </a:r>
          </a:p>
          <a:p>
            <a:endParaRPr lang="de-DE" sz="1950" dirty="0">
              <a:solidFill>
                <a:srgbClr val="025249"/>
              </a:solidFill>
              <a:latin typeface="Source Code Pro Medium" charset="0"/>
              <a:ea typeface="Source Code Pro Medium" charset="0"/>
              <a:cs typeface="Source Code Pro Medium" charset="0"/>
            </a:endParaRPr>
          </a:p>
          <a:p>
            <a:r>
              <a:rPr lang="de-DE" sz="1950" dirty="0" err="1" smtClean="0">
                <a:solidFill>
                  <a:srgbClr val="025249"/>
                </a:solidFill>
                <a:latin typeface="Source Code Pro Medium" charset="0"/>
                <a:ea typeface="Source Code Pro Medium" charset="0"/>
                <a:cs typeface="Source Code Pro Medium" charset="0"/>
              </a:rPr>
              <a:t>import</a:t>
            </a:r>
            <a:r>
              <a:rPr lang="de-DE" sz="1950" dirty="0" smtClean="0">
                <a:solidFill>
                  <a:srgbClr val="025249"/>
                </a:solidFill>
                <a:latin typeface="Source Code Pro Medium" charset="0"/>
                <a:ea typeface="Source Code Pro Medium" charset="0"/>
                <a:cs typeface="Source Code Pro Medium" charset="0"/>
              </a:rPr>
              <a:t> </a:t>
            </a:r>
            <a:r>
              <a:rPr lang="de-DE" sz="1950" dirty="0" err="1" smtClean="0">
                <a:solidFill>
                  <a:srgbClr val="EF7D1D"/>
                </a:solidFill>
                <a:latin typeface="Source Code Pro Medium" charset="0"/>
                <a:ea typeface="Source Code Pro Medium" charset="0"/>
                <a:cs typeface="Source Code Pro Medium" charset="0"/>
              </a:rPr>
              <a:t>CheckLabel</a:t>
            </a:r>
            <a:r>
              <a:rPr lang="de-DE" sz="1950" dirty="0" smtClean="0">
                <a:solidFill>
                  <a:srgbClr val="025249"/>
                </a:solidFill>
                <a:latin typeface="Source Code Pro Medium" charset="0"/>
                <a:ea typeface="Source Code Pro Medium" charset="0"/>
                <a:cs typeface="Source Code Pro Medium" charset="0"/>
              </a:rPr>
              <a:t> </a:t>
            </a:r>
            <a:r>
              <a:rPr lang="de-DE" sz="1950" dirty="0" err="1" smtClean="0">
                <a:solidFill>
                  <a:srgbClr val="025249"/>
                </a:solidFill>
                <a:latin typeface="Source Code Pro Medium" charset="0"/>
                <a:ea typeface="Source Code Pro Medium" charset="0"/>
                <a:cs typeface="Source Code Pro Medium" charset="0"/>
              </a:rPr>
              <a:t>from</a:t>
            </a:r>
            <a:r>
              <a:rPr lang="de-DE" sz="1950" dirty="0">
                <a:solidFill>
                  <a:srgbClr val="025249"/>
                </a:solidFill>
                <a:latin typeface="Source Code Pro Medium" charset="0"/>
                <a:ea typeface="Source Code Pro Medium" charset="0"/>
                <a:cs typeface="Source Code Pro Medium" charset="0"/>
              </a:rPr>
              <a:t> './</a:t>
            </a:r>
            <a:r>
              <a:rPr lang="de-DE" sz="1950" dirty="0" err="1">
                <a:solidFill>
                  <a:srgbClr val="025249"/>
                </a:solidFill>
                <a:latin typeface="Source Code Pro Medium" charset="0"/>
                <a:ea typeface="Source Code Pro Medium" charset="0"/>
                <a:cs typeface="Source Code Pro Medium" charset="0"/>
              </a:rPr>
              <a:t>CheckLabel</a:t>
            </a:r>
            <a:r>
              <a:rPr lang="de-DE" sz="1950" dirty="0">
                <a:solidFill>
                  <a:srgbClr val="025249"/>
                </a:solidFill>
                <a:latin typeface="Source Code Pro Medium" charset="0"/>
                <a:ea typeface="Source Code Pro Medium" charset="0"/>
                <a:cs typeface="Source Code Pro Medium" charset="0"/>
              </a:rPr>
              <a:t>';</a:t>
            </a:r>
          </a:p>
          <a:p>
            <a:endParaRPr lang="de-DE" sz="1950" dirty="0">
              <a:solidFill>
                <a:srgbClr val="025249"/>
              </a:solidFill>
              <a:latin typeface="Source Code Pro Medium" charset="0"/>
              <a:ea typeface="Source Code Pro Medium" charset="0"/>
              <a:cs typeface="Source Code Pro Medium" charset="0"/>
            </a:endParaRPr>
          </a:p>
          <a:p>
            <a:r>
              <a:rPr lang="de-DE" sz="1950" dirty="0" err="1">
                <a:solidFill>
                  <a:srgbClr val="025249"/>
                </a:solidFill>
                <a:latin typeface="Source Code Pro Medium" charset="0"/>
                <a:ea typeface="Source Code Pro Medium" charset="0"/>
                <a:cs typeface="Source Code Pro Medium" charset="0"/>
              </a:rPr>
              <a:t>ReactDOM.render</a:t>
            </a:r>
            <a:r>
              <a:rPr lang="de-DE" sz="1950" dirty="0">
                <a:solidFill>
                  <a:srgbClr val="025249"/>
                </a:solidFill>
                <a:latin typeface="Source Code Pro Medium" charset="0"/>
                <a:ea typeface="Source Code Pro Medium" charset="0"/>
                <a:cs typeface="Source Code Pro Medium" charset="0"/>
              </a:rPr>
              <a:t>(</a:t>
            </a:r>
          </a:p>
          <a:p>
            <a:r>
              <a:rPr lang="de-DE" sz="1950" dirty="0">
                <a:solidFill>
                  <a:srgbClr val="025249"/>
                </a:solidFill>
                <a:latin typeface="Source Code Pro Medium" charset="0"/>
                <a:ea typeface="Source Code Pro Medium" charset="0"/>
                <a:cs typeface="Source Code Pro Medium" charset="0"/>
              </a:rPr>
              <a:t>  </a:t>
            </a:r>
            <a:r>
              <a:rPr lang="de-DE" sz="1950" dirty="0">
                <a:solidFill>
                  <a:srgbClr val="EF7D1D"/>
                </a:solidFill>
                <a:latin typeface="Source Code Pro Medium" charset="0"/>
                <a:ea typeface="Source Code Pro Medium" charset="0"/>
                <a:cs typeface="Source Code Pro Medium" charset="0"/>
              </a:rPr>
              <a:t>&lt;</a:t>
            </a:r>
            <a:r>
              <a:rPr lang="de-DE" sz="1950" dirty="0" err="1">
                <a:solidFill>
                  <a:srgbClr val="EF7D1D"/>
                </a:solidFill>
                <a:latin typeface="Source Code Pro Medium" charset="0"/>
                <a:ea typeface="Source Code Pro Medium" charset="0"/>
                <a:cs typeface="Source Code Pro Medium" charset="0"/>
              </a:rPr>
              <a:t>CheckLabel</a:t>
            </a:r>
            <a:r>
              <a:rPr lang="de-DE" sz="1950" dirty="0">
                <a:solidFill>
                  <a:srgbClr val="EF7D1D"/>
                </a:solidFill>
                <a:latin typeface="Source Code Pro Medium" charset="0"/>
                <a:ea typeface="Source Code Pro Medium" charset="0"/>
                <a:cs typeface="Source Code Pro Medium" charset="0"/>
              </a:rPr>
              <a:t> /&gt;</a:t>
            </a:r>
            <a:r>
              <a:rPr lang="de-DE" sz="1950" dirty="0">
                <a:solidFill>
                  <a:srgbClr val="025249"/>
                </a:solidFill>
                <a:latin typeface="Source Code Pro Medium" charset="0"/>
                <a:ea typeface="Source Code Pro Medium" charset="0"/>
                <a:cs typeface="Source Code Pro Medium" charset="0"/>
              </a:rPr>
              <a:t>,   </a:t>
            </a:r>
          </a:p>
          <a:p>
            <a:r>
              <a:rPr lang="de-DE" sz="1950" dirty="0">
                <a:solidFill>
                  <a:srgbClr val="025249"/>
                </a:solidFill>
                <a:latin typeface="Source Code Pro Medium" charset="0"/>
                <a:ea typeface="Source Code Pro Medium" charset="0"/>
                <a:cs typeface="Source Code Pro Medium" charset="0"/>
              </a:rPr>
              <a:t>  </a:t>
            </a:r>
            <a:r>
              <a:rPr lang="de-DE" sz="1950" dirty="0" err="1">
                <a:solidFill>
                  <a:srgbClr val="025249"/>
                </a:solidFill>
                <a:latin typeface="Source Code Pro Medium" charset="0"/>
                <a:ea typeface="Source Code Pro Medium" charset="0"/>
                <a:cs typeface="Source Code Pro Medium" charset="0"/>
              </a:rPr>
              <a:t>document.getElementById</a:t>
            </a:r>
            <a:r>
              <a:rPr lang="de-DE" sz="1950" dirty="0">
                <a:solidFill>
                  <a:srgbClr val="025249"/>
                </a:solidFill>
                <a:latin typeface="Source Code Pro Medium" charset="0"/>
                <a:ea typeface="Source Code Pro Medium" charset="0"/>
                <a:cs typeface="Source Code Pro Medium" charset="0"/>
              </a:rPr>
              <a:t>('</a:t>
            </a:r>
            <a:r>
              <a:rPr lang="de-DE" sz="1950" dirty="0" err="1">
                <a:solidFill>
                  <a:srgbClr val="025249"/>
                </a:solidFill>
                <a:latin typeface="Source Code Pro Medium" charset="0"/>
                <a:ea typeface="Source Code Pro Medium" charset="0"/>
                <a:cs typeface="Source Code Pro Medium" charset="0"/>
              </a:rPr>
              <a:t>mount</a:t>
            </a:r>
            <a:r>
              <a:rPr lang="de-DE" sz="1950" dirty="0" smtClean="0">
                <a:solidFill>
                  <a:srgbClr val="025249"/>
                </a:solidFill>
                <a:latin typeface="Source Code Pro Medium" charset="0"/>
                <a:ea typeface="Source Code Pro Medium" charset="0"/>
                <a:cs typeface="Source Code Pro Medium" charset="0"/>
              </a:rPr>
              <a:t>')</a:t>
            </a:r>
          </a:p>
          <a:p>
            <a:r>
              <a:rPr lang="de-DE" sz="1950" dirty="0" smtClean="0">
                <a:solidFill>
                  <a:srgbClr val="025249"/>
                </a:solidFill>
                <a:latin typeface="Source Code Pro Medium" charset="0"/>
                <a:ea typeface="Source Code Pro Medium" charset="0"/>
                <a:cs typeface="Source Code Pro Medium" charset="0"/>
              </a:rPr>
              <a:t>);</a:t>
            </a:r>
            <a:endParaRPr lang="de-DE" sz="1950" dirty="0">
              <a:solidFill>
                <a:srgbClr val="025249"/>
              </a:solidFill>
              <a:latin typeface="Source Code Pro Medium" charset="0"/>
              <a:ea typeface="Source Code Pro Medium" charset="0"/>
              <a:cs typeface="Source Code Pro Medium" charset="0"/>
            </a:endParaRPr>
          </a:p>
        </p:txBody>
      </p:sp>
      <p:pic>
        <p:nvPicPr>
          <p:cNvPr id="6" name="Bild 5"/>
          <p:cNvPicPr>
            <a:picLocks noChangeAspect="1"/>
          </p:cNvPicPr>
          <p:nvPr/>
        </p:nvPicPr>
        <p:blipFill rotWithShape="1">
          <a:blip r:embed="rId3"/>
          <a:srcRect r="11261" b="40560"/>
          <a:stretch/>
        </p:blipFill>
        <p:spPr>
          <a:xfrm>
            <a:off x="2987406" y="1703730"/>
            <a:ext cx="3931189" cy="462241"/>
          </a:xfrm>
          <a:prstGeom prst="rect">
            <a:avLst/>
          </a:prstGeom>
        </p:spPr>
      </p:pic>
      <p:sp>
        <p:nvSpPr>
          <p:cNvPr id="7" name="Rechteck 6"/>
          <p:cNvSpPr/>
          <p:nvPr/>
        </p:nvSpPr>
        <p:spPr>
          <a:xfrm>
            <a:off x="103155" y="3527630"/>
            <a:ext cx="2442687" cy="369332"/>
          </a:xfrm>
          <a:prstGeom prst="rect">
            <a:avLst/>
          </a:prstGeom>
        </p:spPr>
        <p:txBody>
          <a:bodyPr wrap="square">
            <a:spAutoFit/>
          </a:bodyPr>
          <a:lstStyle/>
          <a:p>
            <a:r>
              <a:rPr lang="de-DE" b="1" dirty="0" err="1">
                <a:solidFill>
                  <a:srgbClr val="025249"/>
                </a:solidFill>
                <a:latin typeface="Source Sans Pro Semibold" charset="0"/>
                <a:ea typeface="Source Sans Pro Semibold" charset="0"/>
                <a:cs typeface="Source Sans Pro Semibold" charset="0"/>
              </a:rPr>
              <a:t>app.js</a:t>
            </a:r>
            <a:endParaRPr lang="de-DE" b="1" dirty="0">
              <a:solidFill>
                <a:srgbClr val="025249"/>
              </a:solidFill>
              <a:latin typeface="Source Sans Pro Semibold" charset="0"/>
              <a:ea typeface="Source Sans Pro Semibold" charset="0"/>
              <a:cs typeface="Source Sans Pro Semibold" charset="0"/>
            </a:endParaRPr>
          </a:p>
        </p:txBody>
      </p:sp>
    </p:spTree>
    <p:extLst>
      <p:ext uri="{BB962C8B-B14F-4D97-AF65-F5344CB8AC3E}">
        <p14:creationId xmlns:p14="http://schemas.microsoft.com/office/powerpoint/2010/main" val="89039868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Komponenten: Properties</a:t>
            </a:r>
            <a:endParaRPr lang="de-DE" dirty="0"/>
          </a:p>
        </p:txBody>
      </p:sp>
      <p:sp>
        <p:nvSpPr>
          <p:cNvPr id="4" name="Rechteck 3"/>
          <p:cNvSpPr/>
          <p:nvPr/>
        </p:nvSpPr>
        <p:spPr>
          <a:xfrm>
            <a:off x="490347" y="3834716"/>
            <a:ext cx="9415653" cy="2100575"/>
          </a:xfrm>
          <a:prstGeom prst="rect">
            <a:avLst/>
          </a:prstGeom>
        </p:spPr>
        <p:txBody>
          <a:bodyPr wrap="square" lIns="0" tIns="0" rIns="0" bIns="0">
            <a:spAutoFit/>
          </a:bodyPr>
          <a:lstStyle/>
          <a:p>
            <a:r>
              <a:rPr lang="de-DE" sz="1950" dirty="0" err="1">
                <a:solidFill>
                  <a:srgbClr val="025249"/>
                </a:solidFill>
                <a:latin typeface="Source Code Pro Medium" charset="0"/>
                <a:ea typeface="Source Code Pro Medium" charset="0"/>
                <a:cs typeface="Source Code Pro Medium" charset="0"/>
              </a:rPr>
              <a:t>function</a:t>
            </a:r>
            <a:r>
              <a:rPr lang="de-DE" sz="1950" dirty="0">
                <a:solidFill>
                  <a:srgbClr val="025249"/>
                </a:solidFill>
                <a:latin typeface="Source Code Pro Medium" charset="0"/>
                <a:ea typeface="Source Code Pro Medium" charset="0"/>
                <a:cs typeface="Source Code Pro Medium" charset="0"/>
              </a:rPr>
              <a:t> </a:t>
            </a:r>
            <a:r>
              <a:rPr lang="de-DE" sz="1950" dirty="0" err="1">
                <a:solidFill>
                  <a:srgbClr val="025249"/>
                </a:solidFill>
                <a:latin typeface="Source Code Pro Medium" charset="0"/>
                <a:ea typeface="Source Code Pro Medium" charset="0"/>
                <a:cs typeface="Source Code Pro Medium" charset="0"/>
              </a:rPr>
              <a:t>CheckLabel</a:t>
            </a:r>
            <a:r>
              <a:rPr lang="de-DE" sz="1950" dirty="0">
                <a:solidFill>
                  <a:srgbClr val="025249"/>
                </a:solidFill>
                <a:latin typeface="Source Code Pro Medium" charset="0"/>
                <a:ea typeface="Source Code Pro Medium" charset="0"/>
                <a:cs typeface="Source Code Pro Medium" charset="0"/>
              </a:rPr>
              <a:t>(</a:t>
            </a:r>
            <a:r>
              <a:rPr lang="de-DE" sz="1950" dirty="0" err="1">
                <a:solidFill>
                  <a:srgbClr val="EF7D1D"/>
                </a:solidFill>
                <a:latin typeface="Source Code Pro Medium" charset="0"/>
                <a:ea typeface="Source Code Pro Medium" charset="0"/>
                <a:cs typeface="Source Code Pro Medium" charset="0"/>
              </a:rPr>
              <a:t>props</a:t>
            </a:r>
            <a:r>
              <a:rPr lang="de-DE" sz="1950" dirty="0">
                <a:solidFill>
                  <a:srgbClr val="025249"/>
                </a:solidFill>
                <a:latin typeface="Source Code Pro Medium" charset="0"/>
                <a:ea typeface="Source Code Pro Medium" charset="0"/>
                <a:cs typeface="Source Code Pro Medium" charset="0"/>
              </a:rPr>
              <a:t>) {</a:t>
            </a:r>
          </a:p>
          <a:p>
            <a:r>
              <a:rPr lang="de-DE" sz="1950" dirty="0">
                <a:solidFill>
                  <a:srgbClr val="025249"/>
                </a:solidFill>
                <a:latin typeface="Source Code Pro Medium" charset="0"/>
                <a:ea typeface="Source Code Pro Medium" charset="0"/>
                <a:cs typeface="Source Code Pro Medium" charset="0"/>
              </a:rPr>
              <a:t>  </a:t>
            </a:r>
            <a:r>
              <a:rPr lang="de-DE" sz="1950" dirty="0" err="1">
                <a:solidFill>
                  <a:srgbClr val="025249"/>
                </a:solidFill>
                <a:latin typeface="Source Code Pro Medium" charset="0"/>
                <a:ea typeface="Source Code Pro Medium" charset="0"/>
                <a:cs typeface="Source Code Pro Medium" charset="0"/>
              </a:rPr>
              <a:t>return</a:t>
            </a:r>
            <a:r>
              <a:rPr lang="de-DE" sz="1950" dirty="0">
                <a:solidFill>
                  <a:srgbClr val="025249"/>
                </a:solidFill>
                <a:latin typeface="Source Code Pro Medium" charset="0"/>
                <a:ea typeface="Source Code Pro Medium" charset="0"/>
                <a:cs typeface="Source Code Pro Medium" charset="0"/>
              </a:rPr>
              <a:t> &lt;div </a:t>
            </a:r>
          </a:p>
          <a:p>
            <a:r>
              <a:rPr lang="de-DE" sz="1950" dirty="0">
                <a:solidFill>
                  <a:srgbClr val="025249"/>
                </a:solidFill>
                <a:latin typeface="Source Code Pro Medium" charset="0"/>
                <a:ea typeface="Source Code Pro Medium" charset="0"/>
                <a:cs typeface="Source Code Pro Medium" charset="0"/>
              </a:rPr>
              <a:t>    </a:t>
            </a:r>
            <a:r>
              <a:rPr lang="de-DE" sz="1950" dirty="0" err="1">
                <a:solidFill>
                  <a:srgbClr val="EF7D1D"/>
                </a:solidFill>
                <a:latin typeface="Source Code Pro Medium" charset="0"/>
                <a:ea typeface="Source Code Pro Medium" charset="0"/>
                <a:cs typeface="Source Code Pro Medium" charset="0"/>
              </a:rPr>
              <a:t>className</a:t>
            </a:r>
            <a:r>
              <a:rPr lang="de-DE" sz="1950" dirty="0">
                <a:solidFill>
                  <a:srgbClr val="EF7D1D"/>
                </a:solidFill>
                <a:latin typeface="Source Code Pro Medium" charset="0"/>
                <a:ea typeface="Source Code Pro Medium" charset="0"/>
                <a:cs typeface="Source Code Pro Medium" charset="0"/>
              </a:rPr>
              <a:t>=</a:t>
            </a:r>
          </a:p>
          <a:p>
            <a:r>
              <a:rPr lang="de-DE" sz="1950" dirty="0">
                <a:solidFill>
                  <a:srgbClr val="EF7D1D"/>
                </a:solidFill>
                <a:latin typeface="Source Code Pro Medium" charset="0"/>
                <a:ea typeface="Source Code Pro Medium" charset="0"/>
                <a:cs typeface="Source Code Pro Medium" charset="0"/>
              </a:rPr>
              <a:t>   {props.</a:t>
            </a:r>
            <a:r>
              <a:rPr lang="de-DE" sz="1950" dirty="0" err="1">
                <a:solidFill>
                  <a:srgbClr val="EF7D1D"/>
                </a:solidFill>
                <a:latin typeface="Source Code Pro Medium" charset="0"/>
                <a:ea typeface="Source Code Pro Medium" charset="0"/>
                <a:cs typeface="Source Code Pro Medium" charset="0"/>
              </a:rPr>
              <a:t>checked</a:t>
            </a:r>
            <a:r>
              <a:rPr lang="de-DE" sz="1950" dirty="0">
                <a:solidFill>
                  <a:srgbClr val="EF7D1D"/>
                </a:solidFill>
                <a:latin typeface="Source Code Pro Medium" charset="0"/>
                <a:ea typeface="Source Code Pro Medium" charset="0"/>
                <a:cs typeface="Source Code Pro Medium" charset="0"/>
              </a:rPr>
              <a:t>?'</a:t>
            </a:r>
            <a:r>
              <a:rPr lang="de-DE" sz="1950" dirty="0" err="1">
                <a:solidFill>
                  <a:srgbClr val="EF7D1D"/>
                </a:solidFill>
                <a:latin typeface="Source Code Pro Medium" charset="0"/>
                <a:ea typeface="Source Code Pro Medium" charset="0"/>
                <a:cs typeface="Source Code Pro Medium" charset="0"/>
              </a:rPr>
              <a:t>CheckLabel-checked</a:t>
            </a:r>
            <a:r>
              <a:rPr lang="de-DE" sz="1950" dirty="0">
                <a:solidFill>
                  <a:srgbClr val="EF7D1D"/>
                </a:solidFill>
                <a:latin typeface="Source Code Pro Medium" charset="0"/>
                <a:ea typeface="Source Code Pro Medium" charset="0"/>
                <a:cs typeface="Source Code Pro Medium" charset="0"/>
              </a:rPr>
              <a:t>':'</a:t>
            </a:r>
            <a:r>
              <a:rPr lang="de-DE" sz="1950" dirty="0" err="1">
                <a:solidFill>
                  <a:srgbClr val="EF7D1D"/>
                </a:solidFill>
                <a:latin typeface="Source Code Pro Medium" charset="0"/>
                <a:ea typeface="Source Code Pro Medium" charset="0"/>
                <a:cs typeface="Source Code Pro Medium" charset="0"/>
              </a:rPr>
              <a:t>CheckLabel-unchecked</a:t>
            </a:r>
            <a:r>
              <a:rPr lang="de-DE" sz="1950" dirty="0">
                <a:solidFill>
                  <a:srgbClr val="EF7D1D"/>
                </a:solidFill>
                <a:latin typeface="Source Code Pro Medium" charset="0"/>
                <a:ea typeface="Source Code Pro Medium" charset="0"/>
                <a:cs typeface="Source Code Pro Medium" charset="0"/>
              </a:rPr>
              <a:t>'}</a:t>
            </a:r>
            <a:r>
              <a:rPr lang="de-DE" sz="1950" dirty="0">
                <a:solidFill>
                  <a:srgbClr val="025249"/>
                </a:solidFill>
                <a:latin typeface="Source Code Pro Medium" charset="0"/>
                <a:ea typeface="Source Code Pro Medium" charset="0"/>
                <a:cs typeface="Source Code Pro Medium" charset="0"/>
              </a:rPr>
              <a:t>&gt;</a:t>
            </a:r>
          </a:p>
          <a:p>
            <a:r>
              <a:rPr lang="de-DE" sz="1950" dirty="0">
                <a:solidFill>
                  <a:srgbClr val="025249"/>
                </a:solidFill>
                <a:latin typeface="Source Code Pro Medium" charset="0"/>
                <a:ea typeface="Source Code Pro Medium" charset="0"/>
                <a:cs typeface="Source Code Pro Medium" charset="0"/>
              </a:rPr>
              <a:t>    </a:t>
            </a:r>
            <a:r>
              <a:rPr lang="de-DE" sz="1950" dirty="0" smtClean="0">
                <a:solidFill>
                  <a:srgbClr val="EF7D1D"/>
                </a:solidFill>
                <a:latin typeface="Source Code Pro Medium" charset="0"/>
                <a:ea typeface="Source Code Pro Medium" charset="0"/>
                <a:cs typeface="Source Code Pro Medium" charset="0"/>
              </a:rPr>
              <a:t>{</a:t>
            </a:r>
            <a:r>
              <a:rPr lang="de-DE" sz="1950" dirty="0" err="1" smtClean="0">
                <a:solidFill>
                  <a:srgbClr val="EF7D1D"/>
                </a:solidFill>
                <a:latin typeface="Source Code Pro Medium" charset="0"/>
                <a:ea typeface="Source Code Pro Medium" charset="0"/>
                <a:cs typeface="Source Code Pro Medium" charset="0"/>
              </a:rPr>
              <a:t>props.label</a:t>
            </a:r>
            <a:r>
              <a:rPr lang="de-DE" sz="1950" dirty="0">
                <a:solidFill>
                  <a:srgbClr val="EF7D1D"/>
                </a:solidFill>
                <a:latin typeface="Source Code Pro Medium" charset="0"/>
                <a:ea typeface="Source Code Pro Medium" charset="0"/>
                <a:cs typeface="Source Code Pro Medium" charset="0"/>
              </a:rPr>
              <a:t>}</a:t>
            </a:r>
          </a:p>
          <a:p>
            <a:r>
              <a:rPr lang="de-DE" sz="1950" dirty="0">
                <a:solidFill>
                  <a:srgbClr val="025249"/>
                </a:solidFill>
                <a:latin typeface="Source Code Pro Medium" charset="0"/>
                <a:ea typeface="Source Code Pro Medium" charset="0"/>
                <a:cs typeface="Source Code Pro Medium" charset="0"/>
              </a:rPr>
              <a:t>  &lt;/div&gt;;</a:t>
            </a:r>
          </a:p>
          <a:p>
            <a:r>
              <a:rPr lang="de-DE" sz="1950" dirty="0">
                <a:solidFill>
                  <a:srgbClr val="025249"/>
                </a:solidFill>
                <a:latin typeface="Source Code Pro Medium" charset="0"/>
                <a:ea typeface="Source Code Pro Medium" charset="0"/>
                <a:cs typeface="Source Code Pro Medium" charset="0"/>
              </a:rPr>
              <a:t>}</a:t>
            </a:r>
          </a:p>
        </p:txBody>
      </p:sp>
      <p:pic>
        <p:nvPicPr>
          <p:cNvPr id="6" name="Bild 5"/>
          <p:cNvPicPr>
            <a:picLocks noChangeAspect="1"/>
          </p:cNvPicPr>
          <p:nvPr/>
        </p:nvPicPr>
        <p:blipFill rotWithShape="1">
          <a:blip r:embed="rId3"/>
          <a:srcRect r="11261" b="40560"/>
          <a:stretch/>
        </p:blipFill>
        <p:spPr>
          <a:xfrm>
            <a:off x="2987406" y="1703730"/>
            <a:ext cx="3931189" cy="462241"/>
          </a:xfrm>
          <a:prstGeom prst="rect">
            <a:avLst/>
          </a:prstGeom>
        </p:spPr>
      </p:pic>
      <p:sp>
        <p:nvSpPr>
          <p:cNvPr id="3" name="Rechteck 2"/>
          <p:cNvSpPr/>
          <p:nvPr/>
        </p:nvSpPr>
        <p:spPr>
          <a:xfrm>
            <a:off x="510906" y="2512710"/>
            <a:ext cx="4953000" cy="992836"/>
          </a:xfrm>
          <a:prstGeom prst="rect">
            <a:avLst/>
          </a:prstGeom>
        </p:spPr>
        <p:txBody>
          <a:bodyPr>
            <a:spAutoFit/>
          </a:bodyPr>
          <a:lstStyle/>
          <a:p>
            <a:r>
              <a:rPr lang="en-US" sz="1463" dirty="0">
                <a:solidFill>
                  <a:srgbClr val="41719C"/>
                </a:solidFill>
                <a:latin typeface="Source Code Pro Medium" charset="0"/>
                <a:ea typeface="Source Code Pro Medium" charset="0"/>
                <a:cs typeface="Source Code Pro Medium" charset="0"/>
              </a:rPr>
              <a:t>{</a:t>
            </a:r>
          </a:p>
          <a:p>
            <a:r>
              <a:rPr lang="en-US" sz="1463" dirty="0">
                <a:solidFill>
                  <a:srgbClr val="41719C"/>
                </a:solidFill>
                <a:latin typeface="Source Code Pro Medium" charset="0"/>
                <a:ea typeface="Source Code Pro Medium" charset="0"/>
                <a:cs typeface="Source Code Pro Medium" charset="0"/>
              </a:rPr>
              <a:t> checked: false,</a:t>
            </a:r>
          </a:p>
          <a:p>
            <a:r>
              <a:rPr lang="en-US" sz="1463" dirty="0">
                <a:solidFill>
                  <a:srgbClr val="41719C"/>
                </a:solidFill>
                <a:latin typeface="Source Code Pro Medium" charset="0"/>
                <a:ea typeface="Source Code Pro Medium" charset="0"/>
                <a:cs typeface="Source Code Pro Medium" charset="0"/>
              </a:rPr>
              <a:t> label: ‘At least 8 characters long.’ </a:t>
            </a:r>
          </a:p>
          <a:p>
            <a:r>
              <a:rPr lang="en-US" sz="1463" dirty="0">
                <a:solidFill>
                  <a:srgbClr val="41719C"/>
                </a:solidFill>
                <a:latin typeface="Source Code Pro Medium" charset="0"/>
                <a:ea typeface="Source Code Pro Medium" charset="0"/>
                <a:cs typeface="Source Code Pro Medium" charset="0"/>
              </a:rPr>
              <a:t>}</a:t>
            </a:r>
            <a:endParaRPr lang="de-DE" sz="1463" dirty="0">
              <a:solidFill>
                <a:srgbClr val="41719C"/>
              </a:solidFill>
              <a:latin typeface="Source Code Pro Medium" charset="0"/>
              <a:ea typeface="Source Code Pro Medium" charset="0"/>
              <a:cs typeface="Source Code Pro Medium" charset="0"/>
            </a:endParaRPr>
          </a:p>
        </p:txBody>
      </p:sp>
      <p:sp>
        <p:nvSpPr>
          <p:cNvPr id="9" name="Freihandform 8"/>
          <p:cNvSpPr/>
          <p:nvPr/>
        </p:nvSpPr>
        <p:spPr>
          <a:xfrm rot="1711940">
            <a:off x="3964538" y="3332644"/>
            <a:ext cx="308027" cy="497667"/>
          </a:xfrm>
          <a:custGeom>
            <a:avLst/>
            <a:gdLst>
              <a:gd name="connsiteX0" fmla="*/ 0 w 589043"/>
              <a:gd name="connsiteY0" fmla="*/ 45756 h 801660"/>
              <a:gd name="connsiteX1" fmla="*/ 585216 w 589043"/>
              <a:gd name="connsiteY1" fmla="*/ 82332 h 801660"/>
              <a:gd name="connsiteX2" fmla="*/ 268224 w 589043"/>
              <a:gd name="connsiteY2" fmla="*/ 801660 h 801660"/>
            </a:gdLst>
            <a:ahLst/>
            <a:cxnLst>
              <a:cxn ang="0">
                <a:pos x="connsiteX0" y="connsiteY0"/>
              </a:cxn>
              <a:cxn ang="0">
                <a:pos x="connsiteX1" y="connsiteY1"/>
              </a:cxn>
              <a:cxn ang="0">
                <a:pos x="connsiteX2" y="connsiteY2"/>
              </a:cxn>
            </a:cxnLst>
            <a:rect l="l" t="t" r="r" b="b"/>
            <a:pathLst>
              <a:path w="589043" h="801660">
                <a:moveTo>
                  <a:pt x="0" y="45756"/>
                </a:moveTo>
                <a:cubicBezTo>
                  <a:pt x="270256" y="1052"/>
                  <a:pt x="540512" y="-43652"/>
                  <a:pt x="585216" y="82332"/>
                </a:cubicBezTo>
                <a:cubicBezTo>
                  <a:pt x="629920" y="208316"/>
                  <a:pt x="268224" y="801660"/>
                  <a:pt x="268224" y="801660"/>
                </a:cubicBezTo>
              </a:path>
            </a:pathLst>
          </a:custGeom>
          <a:noFill/>
          <a:ln w="25400">
            <a:prstDash val="dash"/>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63"/>
          </a:p>
        </p:txBody>
      </p:sp>
    </p:spTree>
    <p:extLst>
      <p:ext uri="{BB962C8B-B14F-4D97-AF65-F5344CB8AC3E}">
        <p14:creationId xmlns:p14="http://schemas.microsoft.com/office/powerpoint/2010/main" val="155797729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Komponenten Verwenden</a:t>
            </a:r>
            <a:endParaRPr lang="de-DE" dirty="0"/>
          </a:p>
        </p:txBody>
      </p:sp>
      <p:sp>
        <p:nvSpPr>
          <p:cNvPr id="4" name="Rechteck 3"/>
          <p:cNvSpPr/>
          <p:nvPr/>
        </p:nvSpPr>
        <p:spPr>
          <a:xfrm>
            <a:off x="2987406" y="3230103"/>
            <a:ext cx="6721221" cy="2500685"/>
          </a:xfrm>
          <a:prstGeom prst="rect">
            <a:avLst/>
          </a:prstGeom>
        </p:spPr>
        <p:txBody>
          <a:bodyPr wrap="square" lIns="0" tIns="0" rIns="0" bIns="0">
            <a:spAutoFit/>
          </a:bodyPr>
          <a:lstStyle/>
          <a:p>
            <a:r>
              <a:rPr lang="de-DE" sz="1625" dirty="0" err="1">
                <a:solidFill>
                  <a:srgbClr val="025249"/>
                </a:solidFill>
                <a:latin typeface="Source Code Pro" charset="0"/>
                <a:ea typeface="Source Code Pro" charset="0"/>
                <a:cs typeface="Source Code Pro" charset="0"/>
              </a:rPr>
              <a:t>function</a:t>
            </a:r>
            <a:r>
              <a:rPr lang="de-DE" sz="1625" dirty="0">
                <a:solidFill>
                  <a:srgbClr val="025249"/>
                </a:solidFill>
                <a:latin typeface="Source Code Pro" charset="0"/>
                <a:ea typeface="Source Code Pro" charset="0"/>
                <a:cs typeface="Source Code Pro" charset="0"/>
              </a:rPr>
              <a:t> </a:t>
            </a:r>
            <a:r>
              <a:rPr lang="de-DE" sz="1625" dirty="0" err="1">
                <a:solidFill>
                  <a:srgbClr val="41719C"/>
                </a:solidFill>
                <a:latin typeface="Source Code Pro Medium" charset="0"/>
                <a:ea typeface="Source Code Pro Medium" charset="0"/>
                <a:cs typeface="Source Code Pro Medium" charset="0"/>
              </a:rPr>
              <a:t>CheckLabelList</a:t>
            </a:r>
            <a:r>
              <a:rPr lang="de-DE" sz="1625" dirty="0">
                <a:solidFill>
                  <a:srgbClr val="025249"/>
                </a:solidFill>
                <a:latin typeface="Source Code Pro" charset="0"/>
                <a:ea typeface="Source Code Pro" charset="0"/>
                <a:cs typeface="Source Code Pro" charset="0"/>
              </a:rPr>
              <a:t>() {</a:t>
            </a:r>
          </a:p>
          <a:p>
            <a:r>
              <a:rPr lang="de-DE" sz="1625" dirty="0">
                <a:solidFill>
                  <a:srgbClr val="025249"/>
                </a:solidFill>
                <a:latin typeface="Source Code Pro" charset="0"/>
                <a:ea typeface="Source Code Pro" charset="0"/>
                <a:cs typeface="Source Code Pro" charset="0"/>
              </a:rPr>
              <a:t>  </a:t>
            </a:r>
            <a:r>
              <a:rPr lang="de-DE" sz="1625" dirty="0" err="1">
                <a:solidFill>
                  <a:srgbClr val="025249"/>
                </a:solidFill>
                <a:latin typeface="Source Code Pro" charset="0"/>
                <a:ea typeface="Source Code Pro" charset="0"/>
                <a:cs typeface="Source Code Pro" charset="0"/>
              </a:rPr>
              <a:t>return</a:t>
            </a:r>
            <a:r>
              <a:rPr lang="de-DE" sz="1625" dirty="0">
                <a:solidFill>
                  <a:srgbClr val="025249"/>
                </a:solidFill>
                <a:latin typeface="Source Code Pro" charset="0"/>
                <a:ea typeface="Source Code Pro" charset="0"/>
                <a:cs typeface="Source Code Pro" charset="0"/>
              </a:rPr>
              <a:t> &lt;div&gt; </a:t>
            </a:r>
          </a:p>
          <a:p>
            <a:r>
              <a:rPr lang="de-DE" sz="1625" dirty="0">
                <a:solidFill>
                  <a:srgbClr val="025249"/>
                </a:solidFill>
                <a:latin typeface="Source Code Pro" charset="0"/>
                <a:ea typeface="Source Code Pro" charset="0"/>
                <a:cs typeface="Source Code Pro" charset="0"/>
              </a:rPr>
              <a:t>    </a:t>
            </a:r>
            <a:r>
              <a:rPr lang="de-DE" sz="1625" dirty="0">
                <a:solidFill>
                  <a:srgbClr val="EF7D1D"/>
                </a:solidFill>
                <a:latin typeface="Source Code Pro" charset="0"/>
                <a:ea typeface="Source Code Pro" charset="0"/>
                <a:cs typeface="Source Code Pro" charset="0"/>
              </a:rPr>
              <a:t>&lt;</a:t>
            </a:r>
            <a:r>
              <a:rPr lang="de-DE" sz="1625" dirty="0" err="1">
                <a:solidFill>
                  <a:srgbClr val="EF7D1D"/>
                </a:solidFill>
                <a:latin typeface="Source Code Pro Medium" charset="0"/>
                <a:ea typeface="Source Code Pro Medium" charset="0"/>
                <a:cs typeface="Source Code Pro Medium" charset="0"/>
              </a:rPr>
              <a:t>CheckLabel</a:t>
            </a:r>
            <a:r>
              <a:rPr lang="de-DE" sz="1625" dirty="0">
                <a:solidFill>
                  <a:srgbClr val="EF7D1D"/>
                </a:solidFill>
                <a:latin typeface="Source Code Pro" charset="0"/>
                <a:ea typeface="Source Code Pro" charset="0"/>
                <a:cs typeface="Source Code Pro" charset="0"/>
              </a:rPr>
              <a:t> </a:t>
            </a:r>
            <a:r>
              <a:rPr lang="de-DE" sz="1625" dirty="0" err="1">
                <a:solidFill>
                  <a:srgbClr val="EF7D1D"/>
                </a:solidFill>
                <a:latin typeface="Source Code Pro" charset="0"/>
                <a:ea typeface="Source Code Pro" charset="0"/>
                <a:cs typeface="Source Code Pro" charset="0"/>
              </a:rPr>
              <a:t>checked</a:t>
            </a:r>
            <a:r>
              <a:rPr lang="de-DE" sz="1625" dirty="0">
                <a:solidFill>
                  <a:srgbClr val="EF7D1D"/>
                </a:solidFill>
                <a:latin typeface="Source Code Pro" charset="0"/>
                <a:ea typeface="Source Code Pro" charset="0"/>
                <a:cs typeface="Source Code Pro" charset="0"/>
              </a:rPr>
              <a:t>={</a:t>
            </a:r>
            <a:r>
              <a:rPr lang="de-DE" sz="1625" dirty="0" err="1">
                <a:solidFill>
                  <a:srgbClr val="EF7D1D"/>
                </a:solidFill>
                <a:latin typeface="Source Code Pro" charset="0"/>
                <a:ea typeface="Source Code Pro" charset="0"/>
                <a:cs typeface="Source Code Pro" charset="0"/>
              </a:rPr>
              <a:t>false</a:t>
            </a:r>
            <a:r>
              <a:rPr lang="de-DE" sz="1625" dirty="0">
                <a:solidFill>
                  <a:srgbClr val="EF7D1D"/>
                </a:solidFill>
                <a:latin typeface="Source Code Pro" charset="0"/>
                <a:ea typeface="Source Code Pro" charset="0"/>
                <a:cs typeface="Source Code Pro" charset="0"/>
              </a:rPr>
              <a:t>} </a:t>
            </a:r>
          </a:p>
          <a:p>
            <a:r>
              <a:rPr lang="de-DE" sz="1625" dirty="0">
                <a:solidFill>
                  <a:srgbClr val="EF7D1D"/>
                </a:solidFill>
                <a:latin typeface="Source Code Pro" charset="0"/>
                <a:ea typeface="Source Code Pro" charset="0"/>
                <a:cs typeface="Source Code Pro" charset="0"/>
              </a:rPr>
              <a:t>       </a:t>
            </a:r>
            <a:r>
              <a:rPr lang="de-DE" sz="1625" dirty="0" err="1">
                <a:solidFill>
                  <a:srgbClr val="EF7D1D"/>
                </a:solidFill>
                <a:latin typeface="Source Code Pro" charset="0"/>
                <a:ea typeface="Source Code Pro" charset="0"/>
                <a:cs typeface="Source Code Pro" charset="0"/>
              </a:rPr>
              <a:t>label</a:t>
            </a:r>
            <a:r>
              <a:rPr lang="de-DE" sz="1625" dirty="0">
                <a:solidFill>
                  <a:srgbClr val="EF7D1D"/>
                </a:solidFill>
                <a:latin typeface="Source Code Pro" charset="0"/>
                <a:ea typeface="Source Code Pro" charset="0"/>
                <a:cs typeface="Source Code Pro" charset="0"/>
              </a:rPr>
              <a:t>=</a:t>
            </a:r>
            <a:r>
              <a:rPr lang="fr-FR" sz="1625" dirty="0">
                <a:solidFill>
                  <a:srgbClr val="EF7D1D"/>
                </a:solidFill>
                <a:latin typeface="Source Code Pro" charset="0"/>
                <a:ea typeface="Source Code Pro" charset="0"/>
                <a:cs typeface="Source Code Pro" charset="0"/>
              </a:rPr>
              <a:t>'At least 8 </a:t>
            </a:r>
            <a:r>
              <a:rPr lang="fr-FR" sz="1625" dirty="0" err="1">
                <a:solidFill>
                  <a:srgbClr val="EF7D1D"/>
                </a:solidFill>
                <a:latin typeface="Source Code Pro" charset="0"/>
                <a:ea typeface="Source Code Pro" charset="0"/>
                <a:cs typeface="Source Code Pro" charset="0"/>
              </a:rPr>
              <a:t>characters</a:t>
            </a:r>
            <a:r>
              <a:rPr lang="fr-FR" sz="1625" dirty="0">
                <a:solidFill>
                  <a:srgbClr val="EF7D1D"/>
                </a:solidFill>
                <a:latin typeface="Source Code Pro" charset="0"/>
                <a:ea typeface="Source Code Pro" charset="0"/>
                <a:cs typeface="Source Code Pro" charset="0"/>
              </a:rPr>
              <a:t> long' </a:t>
            </a:r>
            <a:r>
              <a:rPr lang="fr-FR" sz="1625" dirty="0" smtClean="0">
                <a:solidFill>
                  <a:srgbClr val="EF7D1D"/>
                </a:solidFill>
                <a:latin typeface="Source Code Pro" charset="0"/>
                <a:ea typeface="Source Code Pro" charset="0"/>
                <a:cs typeface="Source Code Pro" charset="0"/>
              </a:rPr>
              <a:t>/&gt;</a:t>
            </a:r>
          </a:p>
          <a:p>
            <a:endParaRPr lang="fr-FR" sz="1625" dirty="0">
              <a:solidFill>
                <a:srgbClr val="EF7D1D"/>
              </a:solidFill>
              <a:latin typeface="Source Code Pro" charset="0"/>
              <a:ea typeface="Source Code Pro" charset="0"/>
              <a:cs typeface="Source Code Pro" charset="0"/>
            </a:endParaRPr>
          </a:p>
          <a:p>
            <a:r>
              <a:rPr lang="fr-FR" sz="1625" dirty="0">
                <a:solidFill>
                  <a:srgbClr val="EF7D1D"/>
                </a:solidFill>
                <a:latin typeface="Source Code Pro" charset="0"/>
                <a:ea typeface="Source Code Pro" charset="0"/>
                <a:cs typeface="Source Code Pro" charset="0"/>
              </a:rPr>
              <a:t>    &lt;</a:t>
            </a:r>
            <a:r>
              <a:rPr lang="fr-FR" sz="1625" dirty="0" err="1">
                <a:solidFill>
                  <a:srgbClr val="EF7D1D"/>
                </a:solidFill>
                <a:latin typeface="Source Code Pro Medium" charset="0"/>
                <a:ea typeface="Source Code Pro Medium" charset="0"/>
                <a:cs typeface="Source Code Pro Medium" charset="0"/>
              </a:rPr>
              <a:t>CheckLabel</a:t>
            </a:r>
            <a:r>
              <a:rPr lang="fr-FR" sz="1625" dirty="0">
                <a:solidFill>
                  <a:srgbClr val="EF7D1D"/>
                </a:solidFill>
                <a:latin typeface="Source Code Pro" charset="0"/>
                <a:ea typeface="Source Code Pro" charset="0"/>
                <a:cs typeface="Source Code Pro" charset="0"/>
              </a:rPr>
              <a:t> </a:t>
            </a:r>
            <a:r>
              <a:rPr lang="fr-FR" sz="1625" dirty="0" err="1">
                <a:solidFill>
                  <a:srgbClr val="EF7D1D"/>
                </a:solidFill>
                <a:latin typeface="Source Code Pro" charset="0"/>
                <a:ea typeface="Source Code Pro" charset="0"/>
                <a:cs typeface="Source Code Pro" charset="0"/>
              </a:rPr>
              <a:t>checked</a:t>
            </a:r>
            <a:r>
              <a:rPr lang="fr-FR" sz="1625" dirty="0">
                <a:solidFill>
                  <a:srgbClr val="EF7D1D"/>
                </a:solidFill>
                <a:latin typeface="Source Code Pro" charset="0"/>
                <a:ea typeface="Source Code Pro" charset="0"/>
                <a:cs typeface="Source Code Pro" charset="0"/>
              </a:rPr>
              <a:t>={</a:t>
            </a:r>
            <a:r>
              <a:rPr lang="fr-FR" sz="1625" dirty="0" err="1">
                <a:solidFill>
                  <a:srgbClr val="EF7D1D"/>
                </a:solidFill>
                <a:latin typeface="Source Code Pro" charset="0"/>
                <a:ea typeface="Source Code Pro" charset="0"/>
                <a:cs typeface="Source Code Pro" charset="0"/>
              </a:rPr>
              <a:t>true</a:t>
            </a:r>
            <a:r>
              <a:rPr lang="fr-FR" sz="1625" dirty="0">
                <a:solidFill>
                  <a:srgbClr val="EF7D1D"/>
                </a:solidFill>
                <a:latin typeface="Source Code Pro" charset="0"/>
                <a:ea typeface="Source Code Pro" charset="0"/>
                <a:cs typeface="Source Code Pro" charset="0"/>
              </a:rPr>
              <a:t>} </a:t>
            </a:r>
          </a:p>
          <a:p>
            <a:r>
              <a:rPr lang="fr-FR" sz="1625" dirty="0">
                <a:solidFill>
                  <a:srgbClr val="EF7D1D"/>
                </a:solidFill>
                <a:latin typeface="Source Code Pro" charset="0"/>
                <a:ea typeface="Source Code Pro" charset="0"/>
                <a:cs typeface="Source Code Pro" charset="0"/>
              </a:rPr>
              <a:t>       label='</a:t>
            </a:r>
            <a:r>
              <a:rPr lang="fr-FR" sz="1625" dirty="0" err="1">
                <a:solidFill>
                  <a:srgbClr val="EF7D1D"/>
                </a:solidFill>
                <a:latin typeface="Source Code Pro" charset="0"/>
                <a:ea typeface="Source Code Pro" charset="0"/>
                <a:cs typeface="Source Code Pro" charset="0"/>
              </a:rPr>
              <a:t>Contains</a:t>
            </a:r>
            <a:r>
              <a:rPr lang="fr-FR" sz="1625" dirty="0">
                <a:solidFill>
                  <a:srgbClr val="EF7D1D"/>
                </a:solidFill>
                <a:latin typeface="Source Code Pro" charset="0"/>
                <a:ea typeface="Source Code Pro" charset="0"/>
                <a:cs typeface="Source Code Pro" charset="0"/>
              </a:rPr>
              <a:t> </a:t>
            </a:r>
            <a:r>
              <a:rPr lang="fr-FR" sz="1625" dirty="0" err="1">
                <a:solidFill>
                  <a:srgbClr val="EF7D1D"/>
                </a:solidFill>
                <a:latin typeface="Source Code Pro" charset="0"/>
                <a:ea typeface="Source Code Pro" charset="0"/>
                <a:cs typeface="Source Code Pro" charset="0"/>
              </a:rPr>
              <a:t>uppercase</a:t>
            </a:r>
            <a:r>
              <a:rPr lang="fr-FR" sz="1625" dirty="0">
                <a:solidFill>
                  <a:srgbClr val="EF7D1D"/>
                </a:solidFill>
                <a:latin typeface="Source Code Pro" charset="0"/>
                <a:ea typeface="Source Code Pro" charset="0"/>
                <a:cs typeface="Source Code Pro" charset="0"/>
              </a:rPr>
              <a:t> </a:t>
            </a:r>
            <a:r>
              <a:rPr lang="fr-FR" sz="1625" dirty="0" err="1">
                <a:solidFill>
                  <a:srgbClr val="EF7D1D"/>
                </a:solidFill>
                <a:latin typeface="Source Code Pro" charset="0"/>
                <a:ea typeface="Source Code Pro" charset="0"/>
                <a:cs typeface="Source Code Pro" charset="0"/>
              </a:rPr>
              <a:t>letters</a:t>
            </a:r>
            <a:r>
              <a:rPr lang="fr-FR" sz="1625" dirty="0">
                <a:solidFill>
                  <a:srgbClr val="EF7D1D"/>
                </a:solidFill>
                <a:latin typeface="Source Code Pro" charset="0"/>
                <a:ea typeface="Source Code Pro" charset="0"/>
                <a:cs typeface="Source Code Pro" charset="0"/>
              </a:rPr>
              <a:t>.' /&gt;</a:t>
            </a:r>
            <a:endParaRPr lang="de-DE" sz="1625" dirty="0">
              <a:solidFill>
                <a:srgbClr val="EF7D1D"/>
              </a:solidFill>
              <a:latin typeface="Source Code Pro" charset="0"/>
              <a:ea typeface="Source Code Pro" charset="0"/>
              <a:cs typeface="Source Code Pro" charset="0"/>
            </a:endParaRPr>
          </a:p>
          <a:p>
            <a:r>
              <a:rPr lang="de-DE" sz="1625" dirty="0">
                <a:solidFill>
                  <a:srgbClr val="025249"/>
                </a:solidFill>
                <a:latin typeface="Source Code Pro" charset="0"/>
                <a:ea typeface="Source Code Pro" charset="0"/>
                <a:cs typeface="Source Code Pro" charset="0"/>
              </a:rPr>
              <a:t>  &lt;/div&gt;;</a:t>
            </a:r>
          </a:p>
          <a:p>
            <a:r>
              <a:rPr lang="de-DE" sz="1625" dirty="0">
                <a:solidFill>
                  <a:srgbClr val="025249"/>
                </a:solidFill>
                <a:latin typeface="Source Code Pro" charset="0"/>
                <a:ea typeface="Source Code Pro" charset="0"/>
                <a:cs typeface="Source Code Pro" charset="0"/>
              </a:rPr>
              <a:t>}</a:t>
            </a:r>
          </a:p>
          <a:p>
            <a:endParaRPr lang="de-DE" sz="1625" dirty="0">
              <a:solidFill>
                <a:srgbClr val="025249"/>
              </a:solidFill>
              <a:latin typeface="Source Code Pro" charset="0"/>
              <a:ea typeface="Source Code Pro" charset="0"/>
              <a:cs typeface="Source Code Pro" charset="0"/>
            </a:endParaRPr>
          </a:p>
        </p:txBody>
      </p:sp>
      <p:pic>
        <p:nvPicPr>
          <p:cNvPr id="9" name="Bild 8"/>
          <p:cNvPicPr>
            <a:picLocks noChangeAspect="1"/>
          </p:cNvPicPr>
          <p:nvPr/>
        </p:nvPicPr>
        <p:blipFill>
          <a:blip r:embed="rId3"/>
          <a:stretch>
            <a:fillRect/>
          </a:stretch>
        </p:blipFill>
        <p:spPr>
          <a:xfrm>
            <a:off x="2987406" y="2028549"/>
            <a:ext cx="3931189" cy="642451"/>
          </a:xfrm>
          <a:prstGeom prst="rect">
            <a:avLst/>
          </a:prstGeom>
        </p:spPr>
      </p:pic>
      <p:sp>
        <p:nvSpPr>
          <p:cNvPr id="12" name="Inhaltsplatzhalter 6"/>
          <p:cNvSpPr txBox="1">
            <a:spLocks/>
          </p:cNvSpPr>
          <p:nvPr/>
        </p:nvSpPr>
        <p:spPr>
          <a:xfrm>
            <a:off x="855282" y="2224815"/>
            <a:ext cx="1547770" cy="189100"/>
          </a:xfrm>
          <a:prstGeom prst="rect">
            <a:avLst/>
          </a:prstGeom>
        </p:spPr>
        <p:txBody>
          <a:bodyPr vert="horz" lIns="0" tIns="0" rIns="0" bIns="0" rtlCol="0">
            <a:noAutofit/>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buNone/>
            </a:pPr>
            <a:r>
              <a:rPr lang="de-DE" sz="1600" b="1" spc="41" dirty="0" err="1">
                <a:solidFill>
                  <a:srgbClr val="41719C"/>
                </a:solidFill>
                <a:latin typeface="Source Sans Pro Semibold" charset="0"/>
                <a:ea typeface="Source Sans Pro Semibold" charset="0"/>
                <a:cs typeface="Source Sans Pro Semibold" charset="0"/>
              </a:rPr>
              <a:t>CheckLabelList</a:t>
            </a:r>
            <a:endParaRPr lang="de-DE" sz="1050" b="1" spc="41" dirty="0">
              <a:solidFill>
                <a:srgbClr val="41719C"/>
              </a:solidFill>
              <a:latin typeface="Source Sans Pro Semibold" charset="0"/>
              <a:ea typeface="Source Sans Pro Semibold" charset="0"/>
              <a:cs typeface="Source Sans Pro Semibold" charset="0"/>
            </a:endParaRPr>
          </a:p>
        </p:txBody>
      </p:sp>
      <p:cxnSp>
        <p:nvCxnSpPr>
          <p:cNvPr id="13" name="Gerade Verbindung 10"/>
          <p:cNvCxnSpPr/>
          <p:nvPr/>
        </p:nvCxnSpPr>
        <p:spPr>
          <a:xfrm flipH="1">
            <a:off x="2461948" y="2353618"/>
            <a:ext cx="362545" cy="0"/>
          </a:xfrm>
          <a:prstGeom prst="line">
            <a:avLst/>
          </a:prstGeom>
          <a:ln w="6350">
            <a:solidFill>
              <a:srgbClr val="41719C"/>
            </a:solidFill>
            <a:bevel/>
          </a:ln>
          <a:effectLst/>
        </p:spPr>
        <p:style>
          <a:lnRef idx="2">
            <a:schemeClr val="accent1"/>
          </a:lnRef>
          <a:fillRef idx="0">
            <a:schemeClr val="accent1"/>
          </a:fillRef>
          <a:effectRef idx="1">
            <a:schemeClr val="accent1"/>
          </a:effectRef>
          <a:fontRef idx="minor">
            <a:schemeClr val="tx1"/>
          </a:fontRef>
        </p:style>
      </p:cxnSp>
      <p:cxnSp>
        <p:nvCxnSpPr>
          <p:cNvPr id="14" name="Gerade Verbindung 10"/>
          <p:cNvCxnSpPr/>
          <p:nvPr/>
        </p:nvCxnSpPr>
        <p:spPr>
          <a:xfrm flipV="1">
            <a:off x="2824493" y="2028549"/>
            <a:ext cx="0" cy="642451"/>
          </a:xfrm>
          <a:prstGeom prst="line">
            <a:avLst/>
          </a:prstGeom>
          <a:ln w="6350">
            <a:solidFill>
              <a:srgbClr val="41719C"/>
            </a:solidFill>
            <a:bevel/>
          </a:ln>
          <a:effectLst/>
        </p:spPr>
        <p:style>
          <a:lnRef idx="2">
            <a:schemeClr val="accent1"/>
          </a:lnRef>
          <a:fillRef idx="0">
            <a:schemeClr val="accent1"/>
          </a:fillRef>
          <a:effectRef idx="1">
            <a:schemeClr val="accent1"/>
          </a:effectRef>
          <a:fontRef idx="minor">
            <a:schemeClr val="tx1"/>
          </a:fontRef>
        </p:style>
      </p:cxnSp>
      <p:grpSp>
        <p:nvGrpSpPr>
          <p:cNvPr id="23" name="Gruppierung 22"/>
          <p:cNvGrpSpPr/>
          <p:nvPr/>
        </p:nvGrpSpPr>
        <p:grpSpPr>
          <a:xfrm>
            <a:off x="7026278" y="2179189"/>
            <a:ext cx="1671190" cy="341171"/>
            <a:chOff x="8562382" y="1484370"/>
            <a:chExt cx="2056849" cy="419903"/>
          </a:xfrm>
        </p:grpSpPr>
        <p:sp>
          <p:nvSpPr>
            <p:cNvPr id="17" name="Inhaltsplatzhalter 6"/>
            <p:cNvSpPr txBox="1">
              <a:spLocks/>
            </p:cNvSpPr>
            <p:nvPr/>
          </p:nvSpPr>
          <p:spPr>
            <a:xfrm>
              <a:off x="9326145" y="1574513"/>
              <a:ext cx="1293086" cy="232739"/>
            </a:xfrm>
            <a:prstGeom prst="rect">
              <a:avLst/>
            </a:prstGeom>
          </p:spPr>
          <p:txBody>
            <a:bodyPr vert="horz" lIns="0" tIns="0" rIns="0" bIns="0" rtlCol="0">
              <a:normAutofit fontScale="85000" lnSpcReduction="20000"/>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de-DE" sz="1600" b="1" spc="41" dirty="0" err="1">
                  <a:solidFill>
                    <a:srgbClr val="41719C"/>
                  </a:solidFill>
                  <a:latin typeface="Source Sans Pro Semibold" charset="0"/>
                  <a:ea typeface="Source Sans Pro Semibold" charset="0"/>
                  <a:cs typeface="Source Sans Pro Semibold" charset="0"/>
                </a:rPr>
                <a:t>CheckLabel</a:t>
              </a:r>
              <a:endParaRPr lang="de-DE" sz="1600" b="1" spc="41" dirty="0">
                <a:solidFill>
                  <a:srgbClr val="41719C"/>
                </a:solidFill>
                <a:latin typeface="Source Sans Pro Semibold" charset="0"/>
                <a:ea typeface="Source Sans Pro Semibold" charset="0"/>
                <a:cs typeface="Source Sans Pro Semibold" charset="0"/>
              </a:endParaRPr>
            </a:p>
          </p:txBody>
        </p:sp>
        <p:grpSp>
          <p:nvGrpSpPr>
            <p:cNvPr id="18" name="Gruppieren 25"/>
            <p:cNvGrpSpPr/>
            <p:nvPr/>
          </p:nvGrpSpPr>
          <p:grpSpPr>
            <a:xfrm>
              <a:off x="8562382" y="1484370"/>
              <a:ext cx="325485" cy="419903"/>
              <a:chOff x="7456115" y="1392211"/>
              <a:chExt cx="223107" cy="419903"/>
            </a:xfrm>
          </p:grpSpPr>
          <p:cxnSp>
            <p:nvCxnSpPr>
              <p:cNvPr id="20" name="Gerade Verbindung 10"/>
              <p:cNvCxnSpPr/>
              <p:nvPr/>
            </p:nvCxnSpPr>
            <p:spPr>
              <a:xfrm flipH="1">
                <a:off x="7456116" y="1392211"/>
                <a:ext cx="223106" cy="0"/>
              </a:xfrm>
              <a:prstGeom prst="line">
                <a:avLst/>
              </a:prstGeom>
              <a:ln w="6350">
                <a:solidFill>
                  <a:srgbClr val="41719C"/>
                </a:solidFill>
                <a:bevel/>
              </a:ln>
              <a:effectLst/>
            </p:spPr>
            <p:style>
              <a:lnRef idx="2">
                <a:schemeClr val="accent1"/>
              </a:lnRef>
              <a:fillRef idx="0">
                <a:schemeClr val="accent1"/>
              </a:fillRef>
              <a:effectRef idx="1">
                <a:schemeClr val="accent1"/>
              </a:effectRef>
              <a:fontRef idx="minor">
                <a:schemeClr val="tx1"/>
              </a:fontRef>
            </p:style>
          </p:cxnSp>
          <p:cxnSp>
            <p:nvCxnSpPr>
              <p:cNvPr id="21" name="Gerade Verbindung 10"/>
              <p:cNvCxnSpPr/>
              <p:nvPr/>
            </p:nvCxnSpPr>
            <p:spPr>
              <a:xfrm flipV="1">
                <a:off x="7679221" y="1392211"/>
                <a:ext cx="0" cy="419437"/>
              </a:xfrm>
              <a:prstGeom prst="line">
                <a:avLst/>
              </a:prstGeom>
              <a:ln w="6350">
                <a:solidFill>
                  <a:srgbClr val="41719C"/>
                </a:solidFill>
                <a:bevel/>
              </a:ln>
              <a:effectLst/>
            </p:spPr>
            <p:style>
              <a:lnRef idx="2">
                <a:schemeClr val="accent1"/>
              </a:lnRef>
              <a:fillRef idx="0">
                <a:schemeClr val="accent1"/>
              </a:fillRef>
              <a:effectRef idx="1">
                <a:schemeClr val="accent1"/>
              </a:effectRef>
              <a:fontRef idx="minor">
                <a:schemeClr val="tx1"/>
              </a:fontRef>
            </p:style>
          </p:cxnSp>
          <p:cxnSp>
            <p:nvCxnSpPr>
              <p:cNvPr id="22" name="Gerade Verbindung 10"/>
              <p:cNvCxnSpPr/>
              <p:nvPr/>
            </p:nvCxnSpPr>
            <p:spPr>
              <a:xfrm flipH="1">
                <a:off x="7456115" y="1812114"/>
                <a:ext cx="223106" cy="0"/>
              </a:xfrm>
              <a:prstGeom prst="line">
                <a:avLst/>
              </a:prstGeom>
              <a:ln w="6350">
                <a:solidFill>
                  <a:srgbClr val="41719C"/>
                </a:solidFill>
                <a:bevel/>
              </a:ln>
              <a:effectLst/>
            </p:spPr>
            <p:style>
              <a:lnRef idx="2">
                <a:schemeClr val="accent1"/>
              </a:lnRef>
              <a:fillRef idx="0">
                <a:schemeClr val="accent1"/>
              </a:fillRef>
              <a:effectRef idx="1">
                <a:schemeClr val="accent1"/>
              </a:effectRef>
              <a:fontRef idx="minor">
                <a:schemeClr val="tx1"/>
              </a:fontRef>
            </p:style>
          </p:cxnSp>
        </p:grpSp>
        <p:cxnSp>
          <p:nvCxnSpPr>
            <p:cNvPr id="19" name="Gerade Verbindung 10"/>
            <p:cNvCxnSpPr/>
            <p:nvPr/>
          </p:nvCxnSpPr>
          <p:spPr>
            <a:xfrm flipH="1">
              <a:off x="8887866" y="1694321"/>
              <a:ext cx="325484" cy="0"/>
            </a:xfrm>
            <a:prstGeom prst="line">
              <a:avLst/>
            </a:prstGeom>
            <a:ln w="6350">
              <a:solidFill>
                <a:srgbClr val="41719C"/>
              </a:solidFill>
              <a:bevel/>
            </a:ln>
            <a:effectLst/>
          </p:spPr>
          <p:style>
            <a:lnRef idx="2">
              <a:schemeClr val="accent1"/>
            </a:lnRef>
            <a:fillRef idx="0">
              <a:schemeClr val="accent1"/>
            </a:fillRef>
            <a:effectRef idx="1">
              <a:schemeClr val="accent1"/>
            </a:effectRef>
            <a:fontRef idx="minor">
              <a:schemeClr val="tx1"/>
            </a:fontRef>
          </p:style>
        </p:cxnSp>
      </p:grpSp>
      <p:sp>
        <p:nvSpPr>
          <p:cNvPr id="15" name="Rechteck 14"/>
          <p:cNvSpPr/>
          <p:nvPr/>
        </p:nvSpPr>
        <p:spPr>
          <a:xfrm>
            <a:off x="906049" y="1030605"/>
            <a:ext cx="5761451" cy="400110"/>
          </a:xfrm>
          <a:prstGeom prst="rect">
            <a:avLst/>
          </a:prstGeom>
        </p:spPr>
        <p:txBody>
          <a:bodyPr wrap="square">
            <a:spAutoFit/>
          </a:bodyPr>
          <a:lstStyle/>
          <a:p>
            <a:pPr marL="285750" indent="-285750">
              <a:buFont typeface="Arial" charset="0"/>
              <a:buChar char="•"/>
            </a:pPr>
            <a:r>
              <a:rPr lang="de-DE" sz="2000" b="1" dirty="0" smtClean="0">
                <a:solidFill>
                  <a:srgbClr val="025249"/>
                </a:solidFill>
                <a:latin typeface="Source Sans Pro Semibold" charset="0"/>
                <a:ea typeface="Source Sans Pro Semibold" charset="0"/>
                <a:cs typeface="Source Sans Pro Semibold" charset="0"/>
              </a:rPr>
              <a:t>Komponenten sind </a:t>
            </a:r>
            <a:r>
              <a:rPr lang="de-DE" sz="2000" b="1" dirty="0" smtClean="0">
                <a:solidFill>
                  <a:srgbClr val="EF7D1D"/>
                </a:solidFill>
                <a:latin typeface="Source Sans Pro Semibold" charset="0"/>
                <a:ea typeface="Source Sans Pro Semibold" charset="0"/>
                <a:cs typeface="Source Sans Pro Semibold" charset="0"/>
              </a:rPr>
              <a:t>zusammensetzbar</a:t>
            </a:r>
            <a:endParaRPr lang="de-DE" sz="2000" b="1" dirty="0">
              <a:solidFill>
                <a:srgbClr val="EF7D1D"/>
              </a:solidFill>
              <a:latin typeface="Source Sans Pro Semibold" charset="0"/>
              <a:ea typeface="Source Sans Pro Semibold" charset="0"/>
              <a:cs typeface="Source Sans Pro Semibold" charset="0"/>
            </a:endParaRPr>
          </a:p>
        </p:txBody>
      </p:sp>
    </p:spTree>
    <p:extLst>
      <p:ext uri="{BB962C8B-B14F-4D97-AF65-F5344CB8AC3E}">
        <p14:creationId xmlns:p14="http://schemas.microsoft.com/office/powerpoint/2010/main" val="172155389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de-DE" spc="80" dirty="0" smtClean="0"/>
              <a:t>@</a:t>
            </a:r>
            <a:r>
              <a:rPr lang="de-DE" spc="80" dirty="0" err="1" smtClean="0"/>
              <a:t>nilshartmann</a:t>
            </a:r>
            <a:endParaRPr lang="de-DE" spc="80" dirty="0"/>
          </a:p>
        </p:txBody>
      </p:sp>
      <p:sp>
        <p:nvSpPr>
          <p:cNvPr id="3" name="Textfeld 2"/>
          <p:cNvSpPr txBox="1"/>
          <p:nvPr/>
        </p:nvSpPr>
        <p:spPr>
          <a:xfrm>
            <a:off x="2868142" y="1876179"/>
            <a:ext cx="4169731" cy="3477875"/>
          </a:xfrm>
          <a:prstGeom prst="rect">
            <a:avLst/>
          </a:prstGeom>
          <a:noFill/>
        </p:spPr>
        <p:txBody>
          <a:bodyPr wrap="none" rtlCol="0">
            <a:spAutoFit/>
          </a:bodyPr>
          <a:lstStyle/>
          <a:p>
            <a:pPr algn="ctr"/>
            <a:r>
              <a:rPr lang="de-DE" sz="3600" b="1" dirty="0" smtClean="0">
                <a:solidFill>
                  <a:srgbClr val="36544F"/>
                </a:solidFill>
                <a:latin typeface="Source Sans Pro" charset="0"/>
                <a:ea typeface="Source Sans Pro" charset="0"/>
                <a:cs typeface="Source Sans Pro" charset="0"/>
              </a:rPr>
              <a:t>NILS HARTMANN</a:t>
            </a:r>
          </a:p>
          <a:p>
            <a:pPr algn="ctr"/>
            <a:r>
              <a:rPr lang="de-DE" sz="2400" b="1" dirty="0" smtClean="0">
                <a:solidFill>
                  <a:srgbClr val="025249"/>
                </a:solidFill>
                <a:latin typeface="Source Sans Pro" charset="0"/>
                <a:ea typeface="Source Sans Pro" charset="0"/>
                <a:cs typeface="Source Sans Pro" charset="0"/>
              </a:rPr>
              <a:t>Programmierer aus Hamburg</a:t>
            </a:r>
          </a:p>
          <a:p>
            <a:pPr algn="ctr"/>
            <a:endParaRPr lang="de-DE" sz="2400" b="1" dirty="0" smtClean="0">
              <a:solidFill>
                <a:srgbClr val="41719C"/>
              </a:solidFill>
              <a:latin typeface="Source Sans Pro" charset="0"/>
              <a:ea typeface="Source Sans Pro" charset="0"/>
              <a:cs typeface="Source Sans Pro" charset="0"/>
            </a:endParaRPr>
          </a:p>
          <a:p>
            <a:pPr algn="ctr"/>
            <a:r>
              <a:rPr lang="de-DE" sz="2400" b="1" dirty="0" smtClean="0">
                <a:solidFill>
                  <a:srgbClr val="41719C"/>
                </a:solidFill>
                <a:latin typeface="Source Sans Pro" charset="0"/>
                <a:ea typeface="Source Sans Pro" charset="0"/>
                <a:cs typeface="Source Sans Pro" charset="0"/>
              </a:rPr>
              <a:t>Java</a:t>
            </a:r>
          </a:p>
          <a:p>
            <a:pPr algn="ctr"/>
            <a:r>
              <a:rPr lang="de-DE" sz="2400" b="1" dirty="0" smtClean="0">
                <a:solidFill>
                  <a:srgbClr val="41719C"/>
                </a:solidFill>
                <a:latin typeface="Source Sans Pro" charset="0"/>
                <a:ea typeface="Source Sans Pro" charset="0"/>
                <a:cs typeface="Source Sans Pro" charset="0"/>
              </a:rPr>
              <a:t>JavaScript </a:t>
            </a:r>
          </a:p>
          <a:p>
            <a:pPr algn="ctr"/>
            <a:r>
              <a:rPr lang="de-DE" sz="2400" b="1" dirty="0" smtClean="0">
                <a:solidFill>
                  <a:srgbClr val="41719C"/>
                </a:solidFill>
                <a:latin typeface="Source Sans Pro" charset="0"/>
                <a:ea typeface="Source Sans Pro" charset="0"/>
                <a:cs typeface="Source Sans Pro" charset="0"/>
              </a:rPr>
              <a:t>Trainings und Workshops</a:t>
            </a:r>
          </a:p>
          <a:p>
            <a:pPr algn="ctr"/>
            <a:endParaRPr lang="de-DE" sz="3200" b="1" dirty="0" smtClean="0">
              <a:solidFill>
                <a:srgbClr val="36544F"/>
              </a:solidFill>
              <a:latin typeface="Source Sans Pro" charset="0"/>
              <a:ea typeface="Source Sans Pro" charset="0"/>
              <a:cs typeface="Source Sans Pro" charset="0"/>
            </a:endParaRPr>
          </a:p>
          <a:p>
            <a:pPr algn="ctr"/>
            <a:endParaRPr lang="de-DE" sz="3200" b="1" dirty="0" smtClean="0">
              <a:solidFill>
                <a:srgbClr val="36544F"/>
              </a:solidFill>
              <a:latin typeface="Source Sans Pro" charset="0"/>
              <a:ea typeface="Source Sans Pro" charset="0"/>
              <a:cs typeface="Source Sans Pro" charset="0"/>
            </a:endParaRPr>
          </a:p>
        </p:txBody>
      </p:sp>
    </p:spTree>
    <p:extLst>
      <p:ext uri="{BB962C8B-B14F-4D97-AF65-F5344CB8AC3E}">
        <p14:creationId xmlns:p14="http://schemas.microsoft.com/office/powerpoint/2010/main" val="107289382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Beispiel: Komponentenlisten</a:t>
            </a:r>
            <a:endParaRPr lang="de-DE" dirty="0"/>
          </a:p>
        </p:txBody>
      </p:sp>
      <p:sp>
        <p:nvSpPr>
          <p:cNvPr id="4" name="Rechteck 3"/>
          <p:cNvSpPr/>
          <p:nvPr/>
        </p:nvSpPr>
        <p:spPr>
          <a:xfrm>
            <a:off x="2987406" y="4344909"/>
            <a:ext cx="6721221" cy="2250616"/>
          </a:xfrm>
          <a:prstGeom prst="rect">
            <a:avLst/>
          </a:prstGeom>
        </p:spPr>
        <p:txBody>
          <a:bodyPr wrap="square" lIns="0" tIns="0" rIns="0" bIns="0">
            <a:spAutoFit/>
          </a:bodyPr>
          <a:lstStyle/>
          <a:p>
            <a:r>
              <a:rPr lang="en-US" sz="1625" dirty="0">
                <a:solidFill>
                  <a:srgbClr val="025249"/>
                </a:solidFill>
                <a:latin typeface="Source Code Pro Medium" charset="0"/>
                <a:ea typeface="Source Code Pro Medium" charset="0"/>
                <a:cs typeface="Source Code Pro Medium" charset="0"/>
              </a:rPr>
              <a:t>function </a:t>
            </a:r>
            <a:r>
              <a:rPr lang="en-US" sz="1625" dirty="0" err="1">
                <a:solidFill>
                  <a:srgbClr val="025249"/>
                </a:solidFill>
                <a:latin typeface="Source Code Pro Medium" charset="0"/>
                <a:ea typeface="Source Code Pro Medium" charset="0"/>
                <a:cs typeface="Source Code Pro Medium" charset="0"/>
              </a:rPr>
              <a:t>CheckLabelList</a:t>
            </a:r>
            <a:r>
              <a:rPr lang="en-US" sz="1625" dirty="0">
                <a:solidFill>
                  <a:srgbClr val="025249"/>
                </a:solidFill>
                <a:latin typeface="Source Code Pro Medium" charset="0"/>
                <a:ea typeface="Source Code Pro Medium" charset="0"/>
                <a:cs typeface="Source Code Pro Medium" charset="0"/>
              </a:rPr>
              <a:t>(</a:t>
            </a:r>
            <a:r>
              <a:rPr lang="en-US" sz="1625" dirty="0">
                <a:solidFill>
                  <a:srgbClr val="EF7D1D"/>
                </a:solidFill>
                <a:latin typeface="Source Code Pro Medium" charset="0"/>
                <a:ea typeface="Source Code Pro Medium" charset="0"/>
                <a:cs typeface="Source Code Pro Medium" charset="0"/>
              </a:rPr>
              <a:t>props</a:t>
            </a:r>
            <a:r>
              <a:rPr lang="en-US" sz="1625" dirty="0">
                <a:solidFill>
                  <a:srgbClr val="025249"/>
                </a:solidFill>
                <a:latin typeface="Source Code Pro Medium" charset="0"/>
                <a:ea typeface="Source Code Pro Medium" charset="0"/>
                <a:cs typeface="Source Code Pro Medium" charset="0"/>
              </a:rPr>
              <a:t>) {</a:t>
            </a:r>
          </a:p>
          <a:p>
            <a:r>
              <a:rPr lang="en-US" sz="1625" dirty="0">
                <a:solidFill>
                  <a:srgbClr val="025249"/>
                </a:solidFill>
                <a:latin typeface="Source Code Pro Medium" charset="0"/>
                <a:ea typeface="Source Code Pro Medium" charset="0"/>
                <a:cs typeface="Source Code Pro Medium" charset="0"/>
              </a:rPr>
              <a:t>  return &lt;div&gt;</a:t>
            </a:r>
          </a:p>
          <a:p>
            <a:endParaRPr lang="en-US" sz="1625" dirty="0" smtClean="0">
              <a:solidFill>
                <a:srgbClr val="025249"/>
              </a:solidFill>
              <a:latin typeface="Source Code Pro Medium" charset="0"/>
              <a:ea typeface="Source Code Pro Medium" charset="0"/>
              <a:cs typeface="Source Code Pro Medium" charset="0"/>
            </a:endParaRPr>
          </a:p>
          <a:p>
            <a:r>
              <a:rPr lang="en-US" sz="1625" dirty="0" smtClean="0">
                <a:solidFill>
                  <a:srgbClr val="025249"/>
                </a:solidFill>
                <a:latin typeface="Source Code Pro Medium" charset="0"/>
                <a:ea typeface="Source Code Pro Medium" charset="0"/>
                <a:cs typeface="Source Code Pro Medium" charset="0"/>
              </a:rPr>
              <a:t>    // . . .</a:t>
            </a:r>
          </a:p>
          <a:p>
            <a:endParaRPr lang="en-US" sz="1625" dirty="0">
              <a:solidFill>
                <a:srgbClr val="025249"/>
              </a:solidFill>
              <a:latin typeface="Source Code Pro Medium" charset="0"/>
              <a:ea typeface="Source Code Pro Medium" charset="0"/>
              <a:cs typeface="Source Code Pro Medium" charset="0"/>
            </a:endParaRPr>
          </a:p>
          <a:p>
            <a:endParaRPr lang="en-US" sz="1625" dirty="0" smtClean="0">
              <a:solidFill>
                <a:srgbClr val="025249"/>
              </a:solidFill>
              <a:latin typeface="Source Code Pro Medium" charset="0"/>
              <a:ea typeface="Source Code Pro Medium" charset="0"/>
              <a:cs typeface="Source Code Pro Medium" charset="0"/>
            </a:endParaRPr>
          </a:p>
          <a:p>
            <a:endParaRPr lang="en-US" sz="1625" dirty="0">
              <a:solidFill>
                <a:srgbClr val="025249"/>
              </a:solidFill>
              <a:latin typeface="Source Code Pro Medium" charset="0"/>
              <a:ea typeface="Source Code Pro Medium" charset="0"/>
              <a:cs typeface="Source Code Pro Medium" charset="0"/>
            </a:endParaRPr>
          </a:p>
          <a:p>
            <a:r>
              <a:rPr lang="en-US" sz="1625" dirty="0" smtClean="0">
                <a:solidFill>
                  <a:srgbClr val="025249"/>
                </a:solidFill>
                <a:latin typeface="Source Code Pro Medium" charset="0"/>
                <a:ea typeface="Source Code Pro Medium" charset="0"/>
                <a:cs typeface="Source Code Pro Medium" charset="0"/>
              </a:rPr>
              <a:t>  &lt;/</a:t>
            </a:r>
            <a:r>
              <a:rPr lang="en-US" sz="1625" dirty="0">
                <a:solidFill>
                  <a:srgbClr val="025249"/>
                </a:solidFill>
                <a:latin typeface="Source Code Pro Medium" charset="0"/>
                <a:ea typeface="Source Code Pro Medium" charset="0"/>
                <a:cs typeface="Source Code Pro Medium" charset="0"/>
              </a:rPr>
              <a:t>div&gt;;</a:t>
            </a:r>
          </a:p>
          <a:p>
            <a:r>
              <a:rPr lang="en-US" sz="1625" dirty="0">
                <a:solidFill>
                  <a:srgbClr val="025249"/>
                </a:solidFill>
                <a:latin typeface="Source Code Pro Medium" charset="0"/>
                <a:ea typeface="Source Code Pro Medium" charset="0"/>
                <a:cs typeface="Source Code Pro Medium" charset="0"/>
              </a:rPr>
              <a:t>}</a:t>
            </a:r>
            <a:endParaRPr lang="de-DE" sz="1625" dirty="0">
              <a:solidFill>
                <a:srgbClr val="025249"/>
              </a:solidFill>
              <a:latin typeface="Source Code Pro Medium" charset="0"/>
              <a:ea typeface="Source Code Pro Medium" charset="0"/>
              <a:cs typeface="Source Code Pro Medium" charset="0"/>
            </a:endParaRPr>
          </a:p>
        </p:txBody>
      </p:sp>
      <p:sp>
        <p:nvSpPr>
          <p:cNvPr id="16" name="Textfeld 15"/>
          <p:cNvSpPr txBox="1"/>
          <p:nvPr/>
        </p:nvSpPr>
        <p:spPr>
          <a:xfrm>
            <a:off x="287782" y="2973197"/>
            <a:ext cx="6773418" cy="661169"/>
          </a:xfrm>
          <a:prstGeom prst="rect">
            <a:avLst/>
          </a:prstGeom>
          <a:noFill/>
          <a:ln>
            <a:noFill/>
          </a:ln>
        </p:spPr>
        <p:txBody>
          <a:bodyPr wrap="square" lIns="58500" tIns="58500" rIns="58500" bIns="58500" rtlCol="0">
            <a:noAutofit/>
          </a:bodyPr>
          <a:lstStyle/>
          <a:p>
            <a:r>
              <a:rPr lang="en-US" sz="1400" dirty="0">
                <a:solidFill>
                  <a:srgbClr val="41719C"/>
                </a:solidFill>
                <a:latin typeface="Source Code Pro Medium" charset="0"/>
                <a:ea typeface="Source Code Pro Medium" charset="0"/>
                <a:cs typeface="Source Code Pro Medium" charset="0"/>
              </a:rPr>
              <a:t>checks: [</a:t>
            </a:r>
          </a:p>
          <a:p>
            <a:r>
              <a:rPr lang="en-US" sz="1400" dirty="0">
                <a:solidFill>
                  <a:srgbClr val="41719C"/>
                </a:solidFill>
                <a:latin typeface="Source Code Pro Medium" charset="0"/>
                <a:ea typeface="Source Code Pro Medium" charset="0"/>
                <a:cs typeface="Source Code Pro Medium" charset="0"/>
              </a:rPr>
              <a:t>  { checked: false, label: ‘At least 8 characters long.’ },</a:t>
            </a:r>
          </a:p>
          <a:p>
            <a:r>
              <a:rPr lang="en-US" sz="1400" dirty="0">
                <a:solidFill>
                  <a:srgbClr val="41719C"/>
                </a:solidFill>
                <a:latin typeface="Source Code Pro Medium" charset="0"/>
                <a:ea typeface="Source Code Pro Medium" charset="0"/>
                <a:cs typeface="Source Code Pro Medium" charset="0"/>
              </a:rPr>
              <a:t>  { checked: true,  label: ‘Contains uppercase letters’ }</a:t>
            </a:r>
          </a:p>
          <a:p>
            <a:r>
              <a:rPr lang="en-US" sz="1400" dirty="0">
                <a:solidFill>
                  <a:srgbClr val="41719C"/>
                </a:solidFill>
                <a:latin typeface="Source Code Pro Medium" charset="0"/>
                <a:ea typeface="Source Code Pro Medium" charset="0"/>
                <a:cs typeface="Source Code Pro Medium" charset="0"/>
              </a:rPr>
              <a:t>]</a:t>
            </a:r>
            <a:endParaRPr lang="de-DE" sz="1400" dirty="0">
              <a:solidFill>
                <a:srgbClr val="41719C"/>
              </a:solidFill>
              <a:latin typeface="Source Code Pro Medium" charset="0"/>
              <a:ea typeface="Source Code Pro Medium" charset="0"/>
              <a:cs typeface="Source Code Pro Medium" charset="0"/>
            </a:endParaRPr>
          </a:p>
        </p:txBody>
      </p:sp>
      <p:sp>
        <p:nvSpPr>
          <p:cNvPr id="5" name="Freihandform 4"/>
          <p:cNvSpPr/>
          <p:nvPr/>
        </p:nvSpPr>
        <p:spPr>
          <a:xfrm rot="2849691">
            <a:off x="6297011" y="3587394"/>
            <a:ext cx="325120" cy="724754"/>
          </a:xfrm>
          <a:custGeom>
            <a:avLst/>
            <a:gdLst>
              <a:gd name="connsiteX0" fmla="*/ 0 w 1298562"/>
              <a:gd name="connsiteY0" fmla="*/ 47082 h 632298"/>
              <a:gd name="connsiteX1" fmla="*/ 1170432 w 1298562"/>
              <a:gd name="connsiteY1" fmla="*/ 59274 h 632298"/>
              <a:gd name="connsiteX2" fmla="*/ 1267968 w 1298562"/>
              <a:gd name="connsiteY2" fmla="*/ 632298 h 632298"/>
            </a:gdLst>
            <a:ahLst/>
            <a:cxnLst>
              <a:cxn ang="0">
                <a:pos x="connsiteX0" y="connsiteY0"/>
              </a:cxn>
              <a:cxn ang="0">
                <a:pos x="connsiteX1" y="connsiteY1"/>
              </a:cxn>
              <a:cxn ang="0">
                <a:pos x="connsiteX2" y="connsiteY2"/>
              </a:cxn>
            </a:cxnLst>
            <a:rect l="l" t="t" r="r" b="b"/>
            <a:pathLst>
              <a:path w="1298562" h="632298">
                <a:moveTo>
                  <a:pt x="0" y="47082"/>
                </a:moveTo>
                <a:cubicBezTo>
                  <a:pt x="479552" y="4410"/>
                  <a:pt x="959104" y="-38262"/>
                  <a:pt x="1170432" y="59274"/>
                </a:cubicBezTo>
                <a:cubicBezTo>
                  <a:pt x="1381760" y="156810"/>
                  <a:pt x="1267968" y="632298"/>
                  <a:pt x="1267968" y="632298"/>
                </a:cubicBezTo>
              </a:path>
            </a:pathLst>
          </a:custGeom>
          <a:noFill/>
          <a:ln w="19050">
            <a:solidFill>
              <a:srgbClr val="41719C"/>
            </a:solidFill>
            <a:prstDash val="dash"/>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63"/>
          </a:p>
        </p:txBody>
      </p:sp>
      <p:pic>
        <p:nvPicPr>
          <p:cNvPr id="7" name="Bild 6"/>
          <p:cNvPicPr>
            <a:picLocks noChangeAspect="1"/>
          </p:cNvPicPr>
          <p:nvPr/>
        </p:nvPicPr>
        <p:blipFill>
          <a:blip r:embed="rId3"/>
          <a:stretch>
            <a:fillRect/>
          </a:stretch>
        </p:blipFill>
        <p:spPr>
          <a:xfrm>
            <a:off x="2987406" y="2028549"/>
            <a:ext cx="3931189" cy="642451"/>
          </a:xfrm>
          <a:prstGeom prst="rect">
            <a:avLst/>
          </a:prstGeom>
        </p:spPr>
      </p:pic>
    </p:spTree>
    <p:extLst>
      <p:ext uri="{BB962C8B-B14F-4D97-AF65-F5344CB8AC3E}">
        <p14:creationId xmlns:p14="http://schemas.microsoft.com/office/powerpoint/2010/main" val="2259309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Beispiel: Komponentenlisten</a:t>
            </a:r>
            <a:endParaRPr lang="de-DE" dirty="0"/>
          </a:p>
        </p:txBody>
      </p:sp>
      <p:sp>
        <p:nvSpPr>
          <p:cNvPr id="4" name="Rechteck 3"/>
          <p:cNvSpPr/>
          <p:nvPr/>
        </p:nvSpPr>
        <p:spPr>
          <a:xfrm>
            <a:off x="2987406" y="4344909"/>
            <a:ext cx="6721221" cy="2250616"/>
          </a:xfrm>
          <a:prstGeom prst="rect">
            <a:avLst/>
          </a:prstGeom>
        </p:spPr>
        <p:txBody>
          <a:bodyPr wrap="square" lIns="0" tIns="0" rIns="0" bIns="0">
            <a:spAutoFit/>
          </a:bodyPr>
          <a:lstStyle/>
          <a:p>
            <a:r>
              <a:rPr lang="en-US" sz="1625" dirty="0">
                <a:solidFill>
                  <a:srgbClr val="025249"/>
                </a:solidFill>
                <a:latin typeface="Source Code Pro Medium" charset="0"/>
                <a:ea typeface="Source Code Pro Medium" charset="0"/>
                <a:cs typeface="Source Code Pro Medium" charset="0"/>
              </a:rPr>
              <a:t>function </a:t>
            </a:r>
            <a:r>
              <a:rPr lang="en-US" sz="1625" dirty="0" err="1">
                <a:solidFill>
                  <a:srgbClr val="025249"/>
                </a:solidFill>
                <a:latin typeface="Source Code Pro Medium" charset="0"/>
                <a:ea typeface="Source Code Pro Medium" charset="0"/>
                <a:cs typeface="Source Code Pro Medium" charset="0"/>
              </a:rPr>
              <a:t>CheckLabelList</a:t>
            </a:r>
            <a:r>
              <a:rPr lang="en-US" sz="1625" dirty="0">
                <a:solidFill>
                  <a:srgbClr val="025249"/>
                </a:solidFill>
                <a:latin typeface="Source Code Pro Medium" charset="0"/>
                <a:ea typeface="Source Code Pro Medium" charset="0"/>
                <a:cs typeface="Source Code Pro Medium" charset="0"/>
              </a:rPr>
              <a:t>(props) {</a:t>
            </a:r>
          </a:p>
          <a:p>
            <a:r>
              <a:rPr lang="en-US" sz="1625" dirty="0">
                <a:solidFill>
                  <a:srgbClr val="025249"/>
                </a:solidFill>
                <a:latin typeface="Source Code Pro Medium" charset="0"/>
                <a:ea typeface="Source Code Pro Medium" charset="0"/>
                <a:cs typeface="Source Code Pro Medium" charset="0"/>
              </a:rPr>
              <a:t>  return &lt;div&gt;</a:t>
            </a:r>
          </a:p>
          <a:p>
            <a:r>
              <a:rPr lang="en-US" sz="1625" dirty="0">
                <a:solidFill>
                  <a:srgbClr val="025249"/>
                </a:solidFill>
                <a:latin typeface="Source Code Pro Medium" charset="0"/>
                <a:ea typeface="Source Code Pro Medium" charset="0"/>
                <a:cs typeface="Source Code Pro Medium" charset="0"/>
              </a:rPr>
              <a:t>    </a:t>
            </a:r>
            <a:r>
              <a:rPr lang="en-US" sz="1625" dirty="0">
                <a:solidFill>
                  <a:srgbClr val="EF7D1D"/>
                </a:solidFill>
                <a:latin typeface="Source Code Pro Medium" charset="0"/>
                <a:ea typeface="Source Code Pro Medium" charset="0"/>
                <a:cs typeface="Source Code Pro Medium" charset="0"/>
              </a:rPr>
              <a:t>{</a:t>
            </a:r>
            <a:r>
              <a:rPr lang="en-US" sz="1625" dirty="0" err="1">
                <a:solidFill>
                  <a:srgbClr val="EF7D1D"/>
                </a:solidFill>
                <a:latin typeface="Source Code Pro Medium" charset="0"/>
                <a:ea typeface="Source Code Pro Medium" charset="0"/>
                <a:cs typeface="Source Code Pro Medium" charset="0"/>
              </a:rPr>
              <a:t>props.checks.map</a:t>
            </a:r>
            <a:r>
              <a:rPr lang="en-US" sz="1625" dirty="0">
                <a:solidFill>
                  <a:srgbClr val="EF7D1D"/>
                </a:solidFill>
                <a:latin typeface="Source Code Pro Medium" charset="0"/>
                <a:ea typeface="Source Code Pro Medium" charset="0"/>
                <a:cs typeface="Source Code Pro Medium" charset="0"/>
              </a:rPr>
              <a:t>(c =&gt; &lt;</a:t>
            </a:r>
            <a:r>
              <a:rPr lang="en-US" sz="1625" dirty="0" err="1">
                <a:solidFill>
                  <a:srgbClr val="EF7D1D"/>
                </a:solidFill>
                <a:latin typeface="Source Code Pro Medium" charset="0"/>
                <a:ea typeface="Source Code Pro Medium" charset="0"/>
                <a:cs typeface="Source Code Pro Medium" charset="0"/>
              </a:rPr>
              <a:t>CheckLabel</a:t>
            </a:r>
            <a:r>
              <a:rPr lang="en-US" sz="1625" dirty="0">
                <a:solidFill>
                  <a:srgbClr val="EF7D1D"/>
                </a:solidFill>
                <a:latin typeface="Source Code Pro Medium" charset="0"/>
                <a:ea typeface="Source Code Pro Medium" charset="0"/>
                <a:cs typeface="Source Code Pro Medium" charset="0"/>
              </a:rPr>
              <a:t> </a:t>
            </a:r>
            <a:endParaRPr lang="en-US" sz="1625" dirty="0" smtClean="0">
              <a:solidFill>
                <a:srgbClr val="EF7D1D"/>
              </a:solidFill>
              <a:latin typeface="Source Code Pro Medium" charset="0"/>
              <a:ea typeface="Source Code Pro Medium" charset="0"/>
              <a:cs typeface="Source Code Pro Medium" charset="0"/>
            </a:endParaRPr>
          </a:p>
          <a:p>
            <a:r>
              <a:rPr lang="en-US" sz="1625" dirty="0">
                <a:solidFill>
                  <a:srgbClr val="EF7D1D"/>
                </a:solidFill>
                <a:latin typeface="Source Code Pro Medium" charset="0"/>
                <a:ea typeface="Source Code Pro Medium" charset="0"/>
                <a:cs typeface="Source Code Pro Medium" charset="0"/>
              </a:rPr>
              <a:t> </a:t>
            </a:r>
            <a:r>
              <a:rPr lang="en-US" sz="1625" dirty="0" smtClean="0">
                <a:solidFill>
                  <a:srgbClr val="EF7D1D"/>
                </a:solidFill>
                <a:latin typeface="Source Code Pro Medium" charset="0"/>
                <a:ea typeface="Source Code Pro Medium" charset="0"/>
                <a:cs typeface="Source Code Pro Medium" charset="0"/>
              </a:rPr>
              <a:t>                                label</a:t>
            </a:r>
            <a:r>
              <a:rPr lang="en-US" sz="1625" dirty="0">
                <a:solidFill>
                  <a:srgbClr val="EF7D1D"/>
                </a:solidFill>
                <a:latin typeface="Source Code Pro Medium" charset="0"/>
                <a:ea typeface="Source Code Pro Medium" charset="0"/>
                <a:cs typeface="Source Code Pro Medium" charset="0"/>
              </a:rPr>
              <a:t>={</a:t>
            </a:r>
            <a:r>
              <a:rPr lang="en-US" sz="1625" dirty="0" err="1">
                <a:solidFill>
                  <a:srgbClr val="EF7D1D"/>
                </a:solidFill>
                <a:latin typeface="Source Code Pro Medium" charset="0"/>
                <a:ea typeface="Source Code Pro Medium" charset="0"/>
                <a:cs typeface="Source Code Pro Medium" charset="0"/>
              </a:rPr>
              <a:t>c.label</a:t>
            </a:r>
            <a:r>
              <a:rPr lang="en-US" sz="1625" dirty="0">
                <a:solidFill>
                  <a:srgbClr val="EF7D1D"/>
                </a:solidFill>
                <a:latin typeface="Source Code Pro Medium" charset="0"/>
                <a:ea typeface="Source Code Pro Medium" charset="0"/>
                <a:cs typeface="Source Code Pro Medium" charset="0"/>
              </a:rPr>
              <a:t>}</a:t>
            </a:r>
          </a:p>
          <a:p>
            <a:r>
              <a:rPr lang="en-US" sz="1625" dirty="0">
                <a:solidFill>
                  <a:srgbClr val="EF7D1D"/>
                </a:solidFill>
                <a:latin typeface="Source Code Pro Medium" charset="0"/>
                <a:ea typeface="Source Code Pro Medium" charset="0"/>
                <a:cs typeface="Source Code Pro Medium" charset="0"/>
              </a:rPr>
              <a:t>                                 checked={</a:t>
            </a:r>
            <a:r>
              <a:rPr lang="en-US" sz="1625" dirty="0" err="1">
                <a:solidFill>
                  <a:srgbClr val="EF7D1D"/>
                </a:solidFill>
                <a:latin typeface="Source Code Pro Medium" charset="0"/>
                <a:ea typeface="Source Code Pro Medium" charset="0"/>
                <a:cs typeface="Source Code Pro Medium" charset="0"/>
              </a:rPr>
              <a:t>c.checked</a:t>
            </a:r>
            <a:r>
              <a:rPr lang="en-US" sz="1625" dirty="0">
                <a:solidFill>
                  <a:srgbClr val="EF7D1D"/>
                </a:solidFill>
                <a:latin typeface="Source Code Pro Medium" charset="0"/>
                <a:ea typeface="Source Code Pro Medium" charset="0"/>
                <a:cs typeface="Source Code Pro Medium" charset="0"/>
              </a:rPr>
              <a:t>}</a:t>
            </a:r>
          </a:p>
          <a:p>
            <a:r>
              <a:rPr lang="en-US" sz="1625" dirty="0">
                <a:solidFill>
                  <a:srgbClr val="EF7D1D"/>
                </a:solidFill>
                <a:latin typeface="Source Code Pro Medium" charset="0"/>
                <a:ea typeface="Source Code Pro Medium" charset="0"/>
                <a:cs typeface="Source Code Pro Medium" charset="0"/>
              </a:rPr>
              <a:t>                                 key={</a:t>
            </a:r>
            <a:r>
              <a:rPr lang="en-US" sz="1625" dirty="0" err="1">
                <a:solidFill>
                  <a:srgbClr val="EF7D1D"/>
                </a:solidFill>
                <a:latin typeface="Source Code Pro Medium" charset="0"/>
                <a:ea typeface="Source Code Pro Medium" charset="0"/>
                <a:cs typeface="Source Code Pro Medium" charset="0"/>
              </a:rPr>
              <a:t>c.label</a:t>
            </a:r>
            <a:r>
              <a:rPr lang="en-US" sz="1625" dirty="0">
                <a:solidFill>
                  <a:srgbClr val="EF7D1D"/>
                </a:solidFill>
                <a:latin typeface="Source Code Pro Medium" charset="0"/>
                <a:ea typeface="Source Code Pro Medium" charset="0"/>
                <a:cs typeface="Source Code Pro Medium" charset="0"/>
              </a:rPr>
              <a:t>} /&gt;)</a:t>
            </a:r>
          </a:p>
          <a:p>
            <a:r>
              <a:rPr lang="en-US" sz="1625" dirty="0">
                <a:solidFill>
                  <a:srgbClr val="EF7D1D"/>
                </a:solidFill>
                <a:latin typeface="Source Code Pro Medium" charset="0"/>
                <a:ea typeface="Source Code Pro Medium" charset="0"/>
                <a:cs typeface="Source Code Pro Medium" charset="0"/>
              </a:rPr>
              <a:t>    }</a:t>
            </a:r>
          </a:p>
          <a:p>
            <a:r>
              <a:rPr lang="en-US" sz="1625" dirty="0">
                <a:solidFill>
                  <a:srgbClr val="025249"/>
                </a:solidFill>
                <a:latin typeface="Source Code Pro Medium" charset="0"/>
                <a:ea typeface="Source Code Pro Medium" charset="0"/>
                <a:cs typeface="Source Code Pro Medium" charset="0"/>
              </a:rPr>
              <a:t>  &lt;/div&gt;;</a:t>
            </a:r>
          </a:p>
          <a:p>
            <a:r>
              <a:rPr lang="en-US" sz="1625" dirty="0">
                <a:solidFill>
                  <a:srgbClr val="025249"/>
                </a:solidFill>
                <a:latin typeface="Source Code Pro Medium" charset="0"/>
                <a:ea typeface="Source Code Pro Medium" charset="0"/>
                <a:cs typeface="Source Code Pro Medium" charset="0"/>
              </a:rPr>
              <a:t>}</a:t>
            </a:r>
            <a:endParaRPr lang="de-DE" sz="1625" dirty="0">
              <a:solidFill>
                <a:srgbClr val="025249"/>
              </a:solidFill>
              <a:latin typeface="Source Code Pro Medium" charset="0"/>
              <a:ea typeface="Source Code Pro Medium" charset="0"/>
              <a:cs typeface="Source Code Pro Medium" charset="0"/>
            </a:endParaRPr>
          </a:p>
        </p:txBody>
      </p:sp>
      <p:sp>
        <p:nvSpPr>
          <p:cNvPr id="16" name="Textfeld 15"/>
          <p:cNvSpPr txBox="1"/>
          <p:nvPr/>
        </p:nvSpPr>
        <p:spPr>
          <a:xfrm>
            <a:off x="287782" y="2973197"/>
            <a:ext cx="6773418" cy="661169"/>
          </a:xfrm>
          <a:prstGeom prst="rect">
            <a:avLst/>
          </a:prstGeom>
          <a:noFill/>
          <a:ln>
            <a:noFill/>
          </a:ln>
        </p:spPr>
        <p:txBody>
          <a:bodyPr wrap="square" lIns="58500" tIns="58500" rIns="58500" bIns="58500" rtlCol="0">
            <a:noAutofit/>
          </a:bodyPr>
          <a:lstStyle/>
          <a:p>
            <a:r>
              <a:rPr lang="en-US" sz="1400" dirty="0">
                <a:solidFill>
                  <a:srgbClr val="41719C"/>
                </a:solidFill>
                <a:latin typeface="Source Code Pro Medium" charset="0"/>
                <a:ea typeface="Source Code Pro Medium" charset="0"/>
                <a:cs typeface="Source Code Pro Medium" charset="0"/>
              </a:rPr>
              <a:t>checks: [</a:t>
            </a:r>
          </a:p>
          <a:p>
            <a:r>
              <a:rPr lang="en-US" sz="1400" dirty="0">
                <a:solidFill>
                  <a:srgbClr val="41719C"/>
                </a:solidFill>
                <a:latin typeface="Source Code Pro Medium" charset="0"/>
                <a:ea typeface="Source Code Pro Medium" charset="0"/>
                <a:cs typeface="Source Code Pro Medium" charset="0"/>
              </a:rPr>
              <a:t>  { checked: false, label: ‘At least 8 characters long.’ },</a:t>
            </a:r>
          </a:p>
          <a:p>
            <a:r>
              <a:rPr lang="en-US" sz="1400" dirty="0">
                <a:solidFill>
                  <a:srgbClr val="41719C"/>
                </a:solidFill>
                <a:latin typeface="Source Code Pro Medium" charset="0"/>
                <a:ea typeface="Source Code Pro Medium" charset="0"/>
                <a:cs typeface="Source Code Pro Medium" charset="0"/>
              </a:rPr>
              <a:t>  { checked: true,  label: ‘Contains uppercase letters’ }</a:t>
            </a:r>
          </a:p>
          <a:p>
            <a:r>
              <a:rPr lang="en-US" sz="1400" dirty="0">
                <a:solidFill>
                  <a:srgbClr val="41719C"/>
                </a:solidFill>
                <a:latin typeface="Source Code Pro Medium" charset="0"/>
                <a:ea typeface="Source Code Pro Medium" charset="0"/>
                <a:cs typeface="Source Code Pro Medium" charset="0"/>
              </a:rPr>
              <a:t>]</a:t>
            </a:r>
            <a:endParaRPr lang="de-DE" sz="1400" dirty="0">
              <a:solidFill>
                <a:srgbClr val="41719C"/>
              </a:solidFill>
              <a:latin typeface="Source Code Pro Medium" charset="0"/>
              <a:ea typeface="Source Code Pro Medium" charset="0"/>
              <a:cs typeface="Source Code Pro Medium" charset="0"/>
            </a:endParaRPr>
          </a:p>
        </p:txBody>
      </p:sp>
      <p:sp>
        <p:nvSpPr>
          <p:cNvPr id="5" name="Freihandform 4"/>
          <p:cNvSpPr/>
          <p:nvPr/>
        </p:nvSpPr>
        <p:spPr>
          <a:xfrm rot="2849691">
            <a:off x="6297011" y="3587394"/>
            <a:ext cx="325120" cy="724754"/>
          </a:xfrm>
          <a:custGeom>
            <a:avLst/>
            <a:gdLst>
              <a:gd name="connsiteX0" fmla="*/ 0 w 1298562"/>
              <a:gd name="connsiteY0" fmla="*/ 47082 h 632298"/>
              <a:gd name="connsiteX1" fmla="*/ 1170432 w 1298562"/>
              <a:gd name="connsiteY1" fmla="*/ 59274 h 632298"/>
              <a:gd name="connsiteX2" fmla="*/ 1267968 w 1298562"/>
              <a:gd name="connsiteY2" fmla="*/ 632298 h 632298"/>
            </a:gdLst>
            <a:ahLst/>
            <a:cxnLst>
              <a:cxn ang="0">
                <a:pos x="connsiteX0" y="connsiteY0"/>
              </a:cxn>
              <a:cxn ang="0">
                <a:pos x="connsiteX1" y="connsiteY1"/>
              </a:cxn>
              <a:cxn ang="0">
                <a:pos x="connsiteX2" y="connsiteY2"/>
              </a:cxn>
            </a:cxnLst>
            <a:rect l="l" t="t" r="r" b="b"/>
            <a:pathLst>
              <a:path w="1298562" h="632298">
                <a:moveTo>
                  <a:pt x="0" y="47082"/>
                </a:moveTo>
                <a:cubicBezTo>
                  <a:pt x="479552" y="4410"/>
                  <a:pt x="959104" y="-38262"/>
                  <a:pt x="1170432" y="59274"/>
                </a:cubicBezTo>
                <a:cubicBezTo>
                  <a:pt x="1381760" y="156810"/>
                  <a:pt x="1267968" y="632298"/>
                  <a:pt x="1267968" y="632298"/>
                </a:cubicBezTo>
              </a:path>
            </a:pathLst>
          </a:custGeom>
          <a:noFill/>
          <a:ln w="19050">
            <a:solidFill>
              <a:srgbClr val="41719C"/>
            </a:solidFill>
            <a:prstDash val="dash"/>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63"/>
          </a:p>
        </p:txBody>
      </p:sp>
      <p:pic>
        <p:nvPicPr>
          <p:cNvPr id="7" name="Bild 6"/>
          <p:cNvPicPr>
            <a:picLocks noChangeAspect="1"/>
          </p:cNvPicPr>
          <p:nvPr/>
        </p:nvPicPr>
        <p:blipFill>
          <a:blip r:embed="rId3"/>
          <a:stretch>
            <a:fillRect/>
          </a:stretch>
        </p:blipFill>
        <p:spPr>
          <a:xfrm>
            <a:off x="2987406" y="2028549"/>
            <a:ext cx="3931189" cy="642451"/>
          </a:xfrm>
          <a:prstGeom prst="rect">
            <a:avLst/>
          </a:prstGeom>
        </p:spPr>
      </p:pic>
    </p:spTree>
    <p:extLst>
      <p:ext uri="{BB962C8B-B14F-4D97-AF65-F5344CB8AC3E}">
        <p14:creationId xmlns:p14="http://schemas.microsoft.com/office/powerpoint/2010/main" val="153014508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Komponenten Klassen</a:t>
            </a:r>
            <a:endParaRPr lang="de-DE" dirty="0"/>
          </a:p>
        </p:txBody>
      </p:sp>
      <p:sp>
        <p:nvSpPr>
          <p:cNvPr id="4" name="Rechteck 3"/>
          <p:cNvSpPr/>
          <p:nvPr/>
        </p:nvSpPr>
        <p:spPr>
          <a:xfrm>
            <a:off x="2753869" y="1552684"/>
            <a:ext cx="7152132" cy="4001095"/>
          </a:xfrm>
          <a:prstGeom prst="rect">
            <a:avLst/>
          </a:prstGeom>
        </p:spPr>
        <p:txBody>
          <a:bodyPr wrap="square" lIns="0" tIns="0" rIns="0" bIns="0">
            <a:spAutoFit/>
          </a:bodyPr>
          <a:lstStyle/>
          <a:p>
            <a:r>
              <a:rPr lang="en-US" sz="1625" dirty="0">
                <a:solidFill>
                  <a:srgbClr val="EF7D1D"/>
                </a:solidFill>
                <a:latin typeface="Source Code Pro Medium" charset="0"/>
                <a:ea typeface="Source Code Pro Medium" charset="0"/>
                <a:cs typeface="Source Code Pro Medium" charset="0"/>
              </a:rPr>
              <a:t>class </a:t>
            </a:r>
            <a:r>
              <a:rPr lang="en-US" sz="1625" dirty="0" err="1">
                <a:solidFill>
                  <a:srgbClr val="EF7D1D"/>
                </a:solidFill>
                <a:latin typeface="Source Code Pro Medium" charset="0"/>
                <a:ea typeface="Source Code Pro Medium" charset="0"/>
                <a:cs typeface="Source Code Pro Medium" charset="0"/>
              </a:rPr>
              <a:t>CheckLabelList</a:t>
            </a:r>
            <a:r>
              <a:rPr lang="en-US" sz="1625" dirty="0">
                <a:solidFill>
                  <a:srgbClr val="EF7D1D"/>
                </a:solidFill>
                <a:latin typeface="Source Code Pro Medium" charset="0"/>
                <a:ea typeface="Source Code Pro Medium" charset="0"/>
                <a:cs typeface="Source Code Pro Medium" charset="0"/>
              </a:rPr>
              <a:t> extends </a:t>
            </a:r>
            <a:r>
              <a:rPr lang="en-US" sz="1625" dirty="0" err="1">
                <a:solidFill>
                  <a:srgbClr val="EF7D1D"/>
                </a:solidFill>
                <a:latin typeface="Source Code Pro Medium" charset="0"/>
                <a:ea typeface="Source Code Pro Medium" charset="0"/>
                <a:cs typeface="Source Code Pro Medium" charset="0"/>
              </a:rPr>
              <a:t>React.Component</a:t>
            </a:r>
            <a:r>
              <a:rPr lang="en-US" sz="1625" dirty="0">
                <a:solidFill>
                  <a:srgbClr val="EF7D1D"/>
                </a:solidFill>
                <a:latin typeface="Source Code Pro Medium" charset="0"/>
                <a:ea typeface="Source Code Pro Medium" charset="0"/>
                <a:cs typeface="Source Code Pro Medium" charset="0"/>
              </a:rPr>
              <a:t> {</a:t>
            </a:r>
          </a:p>
          <a:p>
            <a:r>
              <a:rPr lang="en-US" sz="1625" dirty="0">
                <a:solidFill>
                  <a:srgbClr val="025249"/>
                </a:solidFill>
                <a:latin typeface="Source Code Pro Medium" charset="0"/>
                <a:ea typeface="Source Code Pro Medium" charset="0"/>
                <a:cs typeface="Source Code Pro Medium" charset="0"/>
              </a:rPr>
              <a:t>  constructor(</a:t>
            </a:r>
            <a:r>
              <a:rPr lang="en-US" sz="1625" dirty="0">
                <a:solidFill>
                  <a:srgbClr val="41719C"/>
                </a:solidFill>
                <a:latin typeface="Source Code Pro Medium" charset="0"/>
                <a:ea typeface="Source Code Pro Medium" charset="0"/>
                <a:cs typeface="Source Code Pro Medium" charset="0"/>
              </a:rPr>
              <a:t>props</a:t>
            </a:r>
            <a:r>
              <a:rPr lang="en-US" sz="1625" dirty="0">
                <a:solidFill>
                  <a:srgbClr val="025249"/>
                </a:solidFill>
                <a:latin typeface="Source Code Pro Medium" charset="0"/>
                <a:ea typeface="Source Code Pro Medium" charset="0"/>
                <a:cs typeface="Source Code Pro Medium" charset="0"/>
              </a:rPr>
              <a:t>) { </a:t>
            </a:r>
          </a:p>
          <a:p>
            <a:r>
              <a:rPr lang="en-US" sz="1625" dirty="0">
                <a:solidFill>
                  <a:srgbClr val="025249"/>
                </a:solidFill>
                <a:latin typeface="Source Code Pro Medium" charset="0"/>
                <a:ea typeface="Source Code Pro Medium" charset="0"/>
                <a:cs typeface="Source Code Pro Medium" charset="0"/>
              </a:rPr>
              <a:t>    super(</a:t>
            </a:r>
            <a:r>
              <a:rPr lang="en-US" sz="1625" dirty="0">
                <a:solidFill>
                  <a:srgbClr val="41719C"/>
                </a:solidFill>
                <a:latin typeface="Source Code Pro Medium" charset="0"/>
                <a:ea typeface="Source Code Pro Medium" charset="0"/>
                <a:cs typeface="Source Code Pro Medium" charset="0"/>
              </a:rPr>
              <a:t>props</a:t>
            </a:r>
            <a:r>
              <a:rPr lang="en-US" sz="1625" dirty="0">
                <a:solidFill>
                  <a:srgbClr val="025249"/>
                </a:solidFill>
                <a:latin typeface="Source Code Pro Medium" charset="0"/>
                <a:ea typeface="Source Code Pro Medium" charset="0"/>
                <a:cs typeface="Source Code Pro Medium" charset="0"/>
              </a:rPr>
              <a:t>);</a:t>
            </a:r>
          </a:p>
          <a:p>
            <a:r>
              <a:rPr lang="en-US" sz="1625" dirty="0">
                <a:solidFill>
                  <a:srgbClr val="025249"/>
                </a:solidFill>
                <a:latin typeface="Source Code Pro Medium" charset="0"/>
                <a:ea typeface="Source Code Pro Medium" charset="0"/>
                <a:cs typeface="Source Code Pro Medium" charset="0"/>
              </a:rPr>
              <a:t>  }</a:t>
            </a:r>
          </a:p>
          <a:p>
            <a:endParaRPr lang="en-US" sz="1625" dirty="0">
              <a:solidFill>
                <a:srgbClr val="025249"/>
              </a:solidFill>
              <a:latin typeface="Source Code Pro Medium" charset="0"/>
              <a:ea typeface="Source Code Pro Medium" charset="0"/>
              <a:cs typeface="Source Code Pro Medium" charset="0"/>
            </a:endParaRPr>
          </a:p>
          <a:p>
            <a:r>
              <a:rPr lang="en-US" sz="1625" dirty="0">
                <a:solidFill>
                  <a:srgbClr val="025249"/>
                </a:solidFill>
                <a:latin typeface="Source Code Pro Medium" charset="0"/>
                <a:ea typeface="Source Code Pro Medium" charset="0"/>
                <a:cs typeface="Source Code Pro Medium" charset="0"/>
              </a:rPr>
              <a:t>  </a:t>
            </a:r>
            <a:r>
              <a:rPr lang="en-US" sz="1625" dirty="0" err="1">
                <a:solidFill>
                  <a:srgbClr val="025249"/>
                </a:solidFill>
                <a:latin typeface="Source Code Pro Medium" charset="0"/>
                <a:ea typeface="Source Code Pro Medium" charset="0"/>
                <a:cs typeface="Source Code Pro Medium" charset="0"/>
              </a:rPr>
              <a:t>componentDidMount</a:t>
            </a:r>
            <a:r>
              <a:rPr lang="en-US" sz="1625" dirty="0">
                <a:solidFill>
                  <a:srgbClr val="025249"/>
                </a:solidFill>
                <a:latin typeface="Source Code Pro Medium" charset="0"/>
                <a:ea typeface="Source Code Pro Medium" charset="0"/>
                <a:cs typeface="Source Code Pro Medium" charset="0"/>
              </a:rPr>
              <a:t>() { . . . }</a:t>
            </a:r>
          </a:p>
          <a:p>
            <a:r>
              <a:rPr lang="en-US" sz="1625" dirty="0">
                <a:solidFill>
                  <a:srgbClr val="025249"/>
                </a:solidFill>
                <a:latin typeface="Source Code Pro Medium" charset="0"/>
                <a:ea typeface="Source Code Pro Medium" charset="0"/>
                <a:cs typeface="Source Code Pro Medium" charset="0"/>
              </a:rPr>
              <a:t>  </a:t>
            </a:r>
            <a:r>
              <a:rPr lang="en-US" sz="1625" dirty="0" err="1">
                <a:solidFill>
                  <a:srgbClr val="025249"/>
                </a:solidFill>
                <a:latin typeface="Source Code Pro Medium" charset="0"/>
                <a:ea typeface="Source Code Pro Medium" charset="0"/>
                <a:cs typeface="Source Code Pro Medium" charset="0"/>
              </a:rPr>
              <a:t>componentWillReceiveProps</a:t>
            </a:r>
            <a:r>
              <a:rPr lang="en-US" sz="1625" dirty="0">
                <a:solidFill>
                  <a:srgbClr val="025249"/>
                </a:solidFill>
                <a:latin typeface="Source Code Pro Medium" charset="0"/>
                <a:ea typeface="Source Code Pro Medium" charset="0"/>
                <a:cs typeface="Source Code Pro Medium" charset="0"/>
              </a:rPr>
              <a:t>() { . . . }</a:t>
            </a:r>
          </a:p>
          <a:p>
            <a:r>
              <a:rPr lang="en-US" sz="1625" dirty="0">
                <a:solidFill>
                  <a:srgbClr val="025249"/>
                </a:solidFill>
                <a:latin typeface="Source Code Pro Medium" charset="0"/>
                <a:ea typeface="Source Code Pro Medium" charset="0"/>
                <a:cs typeface="Source Code Pro Medium" charset="0"/>
              </a:rPr>
              <a:t>  </a:t>
            </a:r>
            <a:r>
              <a:rPr lang="en-US" sz="1625" dirty="0" err="1">
                <a:solidFill>
                  <a:srgbClr val="025249"/>
                </a:solidFill>
                <a:latin typeface="Source Code Pro Medium" charset="0"/>
                <a:ea typeface="Source Code Pro Medium" charset="0"/>
                <a:cs typeface="Source Code Pro Medium" charset="0"/>
              </a:rPr>
              <a:t>shouldComponentUpdate</a:t>
            </a:r>
            <a:r>
              <a:rPr lang="en-US" sz="1625" dirty="0">
                <a:solidFill>
                  <a:srgbClr val="025249"/>
                </a:solidFill>
                <a:latin typeface="Source Code Pro Medium" charset="0"/>
                <a:ea typeface="Source Code Pro Medium" charset="0"/>
                <a:cs typeface="Source Code Pro Medium" charset="0"/>
              </a:rPr>
              <a:t>() { . . . }</a:t>
            </a:r>
          </a:p>
          <a:p>
            <a:endParaRPr lang="en-US" sz="1625" dirty="0">
              <a:solidFill>
                <a:srgbClr val="025249"/>
              </a:solidFill>
              <a:latin typeface="Source Code Pro Medium" charset="0"/>
              <a:ea typeface="Source Code Pro Medium" charset="0"/>
              <a:cs typeface="Source Code Pro Medium" charset="0"/>
            </a:endParaRPr>
          </a:p>
          <a:p>
            <a:r>
              <a:rPr lang="en-US" sz="1625" dirty="0">
                <a:solidFill>
                  <a:srgbClr val="025249"/>
                </a:solidFill>
                <a:latin typeface="Source Code Pro Medium" charset="0"/>
                <a:ea typeface="Source Code Pro Medium" charset="0"/>
                <a:cs typeface="Source Code Pro Medium" charset="0"/>
              </a:rPr>
              <a:t>  </a:t>
            </a:r>
            <a:r>
              <a:rPr lang="en-US" sz="1625" dirty="0">
                <a:solidFill>
                  <a:srgbClr val="EF7D1D"/>
                </a:solidFill>
                <a:latin typeface="Source Code Pro Medium" charset="0"/>
                <a:ea typeface="Source Code Pro Medium" charset="0"/>
                <a:cs typeface="Source Code Pro Medium" charset="0"/>
              </a:rPr>
              <a:t>render() {</a:t>
            </a:r>
          </a:p>
          <a:p>
            <a:r>
              <a:rPr lang="en-US" sz="1625" dirty="0">
                <a:solidFill>
                  <a:srgbClr val="EF7D1D"/>
                </a:solidFill>
                <a:latin typeface="Source Code Pro Medium" charset="0"/>
                <a:ea typeface="Source Code Pro Medium" charset="0"/>
                <a:cs typeface="Source Code Pro Medium" charset="0"/>
              </a:rPr>
              <a:t>    return &lt;div&gt;</a:t>
            </a:r>
          </a:p>
          <a:p>
            <a:r>
              <a:rPr lang="en-US" sz="1625" dirty="0">
                <a:solidFill>
                  <a:srgbClr val="EF7D1D"/>
                </a:solidFill>
                <a:latin typeface="Source Code Pro Medium" charset="0"/>
                <a:ea typeface="Source Code Pro Medium" charset="0"/>
                <a:cs typeface="Source Code Pro Medium" charset="0"/>
              </a:rPr>
              <a:t>      {</a:t>
            </a:r>
            <a:r>
              <a:rPr lang="en-US" sz="1625" dirty="0" err="1">
                <a:solidFill>
                  <a:srgbClr val="41719C"/>
                </a:solidFill>
                <a:latin typeface="Source Code Pro Medium" charset="0"/>
                <a:ea typeface="Source Code Pro Medium" charset="0"/>
                <a:cs typeface="Source Code Pro Medium" charset="0"/>
              </a:rPr>
              <a:t>this.props</a:t>
            </a:r>
            <a:r>
              <a:rPr lang="en-US" sz="1625" dirty="0" err="1">
                <a:solidFill>
                  <a:srgbClr val="EF7D1D"/>
                </a:solidFill>
                <a:latin typeface="Source Code Pro Medium" charset="0"/>
                <a:ea typeface="Source Code Pro Medium" charset="0"/>
                <a:cs typeface="Source Code Pro Medium" charset="0"/>
              </a:rPr>
              <a:t>.checks.map</a:t>
            </a:r>
            <a:r>
              <a:rPr lang="en-US" sz="1625" dirty="0">
                <a:solidFill>
                  <a:srgbClr val="EF7D1D"/>
                </a:solidFill>
                <a:latin typeface="Source Code Pro Medium" charset="0"/>
                <a:ea typeface="Source Code Pro Medium" charset="0"/>
                <a:cs typeface="Source Code Pro Medium" charset="0"/>
              </a:rPr>
              <a:t>(c =&gt; &lt;</a:t>
            </a:r>
            <a:r>
              <a:rPr lang="en-US" sz="1625" dirty="0" err="1">
                <a:solidFill>
                  <a:srgbClr val="EF7D1D"/>
                </a:solidFill>
                <a:latin typeface="Source Code Pro Medium" charset="0"/>
                <a:ea typeface="Source Code Pro Medium" charset="0"/>
                <a:cs typeface="Source Code Pro Medium" charset="0"/>
              </a:rPr>
              <a:t>CheckLabel</a:t>
            </a:r>
            <a:r>
              <a:rPr lang="en-US" sz="1625" dirty="0">
                <a:solidFill>
                  <a:srgbClr val="EF7D1D"/>
                </a:solidFill>
                <a:latin typeface="Source Code Pro Medium" charset="0"/>
                <a:ea typeface="Source Code Pro Medium" charset="0"/>
                <a:cs typeface="Source Code Pro Medium" charset="0"/>
              </a:rPr>
              <a:t> . . ./&gt;)}</a:t>
            </a:r>
          </a:p>
          <a:p>
            <a:r>
              <a:rPr lang="en-US" sz="1625" dirty="0">
                <a:solidFill>
                  <a:srgbClr val="EF7D1D"/>
                </a:solidFill>
                <a:latin typeface="Source Code Pro Medium" charset="0"/>
                <a:ea typeface="Source Code Pro Medium" charset="0"/>
                <a:cs typeface="Source Code Pro Medium" charset="0"/>
              </a:rPr>
              <a:t>   &lt;/div&gt;;</a:t>
            </a:r>
          </a:p>
          <a:p>
            <a:r>
              <a:rPr lang="en-US" sz="1625" dirty="0">
                <a:solidFill>
                  <a:srgbClr val="EF7D1D"/>
                </a:solidFill>
                <a:latin typeface="Source Code Pro Medium" charset="0"/>
                <a:ea typeface="Source Code Pro Medium" charset="0"/>
                <a:cs typeface="Source Code Pro Medium" charset="0"/>
              </a:rPr>
              <a:t>  }</a:t>
            </a:r>
          </a:p>
          <a:p>
            <a:r>
              <a:rPr lang="en-US" sz="1625" dirty="0">
                <a:solidFill>
                  <a:srgbClr val="EF7D1D"/>
                </a:solidFill>
                <a:latin typeface="Source Code Pro Medium" charset="0"/>
                <a:ea typeface="Source Code Pro Medium" charset="0"/>
                <a:cs typeface="Source Code Pro Medium" charset="0"/>
              </a:rPr>
              <a:t>}</a:t>
            </a:r>
          </a:p>
          <a:p>
            <a:endParaRPr lang="en-US" sz="1625" dirty="0">
              <a:solidFill>
                <a:srgbClr val="EF7D1D"/>
              </a:solidFill>
              <a:latin typeface="Source Code Pro Medium" charset="0"/>
              <a:ea typeface="Source Code Pro Medium" charset="0"/>
              <a:cs typeface="Source Code Pro Medium" charset="0"/>
            </a:endParaRPr>
          </a:p>
        </p:txBody>
      </p:sp>
      <p:sp>
        <p:nvSpPr>
          <p:cNvPr id="7" name="Rechteck 6"/>
          <p:cNvSpPr/>
          <p:nvPr/>
        </p:nvSpPr>
        <p:spPr>
          <a:xfrm>
            <a:off x="73437" y="1532872"/>
            <a:ext cx="2442687" cy="292388"/>
          </a:xfrm>
          <a:prstGeom prst="rect">
            <a:avLst/>
          </a:prstGeom>
        </p:spPr>
        <p:txBody>
          <a:bodyPr wrap="square">
            <a:spAutoFit/>
          </a:bodyPr>
          <a:lstStyle/>
          <a:p>
            <a:r>
              <a:rPr lang="de-DE" sz="1300" b="1" dirty="0" err="1">
                <a:solidFill>
                  <a:srgbClr val="025249"/>
                </a:solidFill>
                <a:latin typeface="Source Sans Pro Semibold" charset="0"/>
                <a:ea typeface="Source Sans Pro Semibold" charset="0"/>
                <a:cs typeface="Source Sans Pro Semibold" charset="0"/>
              </a:rPr>
              <a:t>ECMAScript</a:t>
            </a:r>
            <a:r>
              <a:rPr lang="de-DE" sz="1300" b="1" dirty="0">
                <a:solidFill>
                  <a:srgbClr val="025249"/>
                </a:solidFill>
                <a:latin typeface="Source Sans Pro Semibold" charset="0"/>
                <a:ea typeface="Source Sans Pro Semibold" charset="0"/>
                <a:cs typeface="Source Sans Pro Semibold" charset="0"/>
              </a:rPr>
              <a:t> 2015 Klasse</a:t>
            </a:r>
          </a:p>
        </p:txBody>
      </p:sp>
      <p:sp>
        <p:nvSpPr>
          <p:cNvPr id="8" name="Rechteck 7"/>
          <p:cNvSpPr/>
          <p:nvPr/>
        </p:nvSpPr>
        <p:spPr>
          <a:xfrm>
            <a:off x="73437" y="1820374"/>
            <a:ext cx="2442687" cy="492443"/>
          </a:xfrm>
          <a:prstGeom prst="rect">
            <a:avLst/>
          </a:prstGeom>
        </p:spPr>
        <p:txBody>
          <a:bodyPr wrap="square">
            <a:spAutoFit/>
          </a:bodyPr>
          <a:lstStyle/>
          <a:p>
            <a:r>
              <a:rPr lang="de-DE" sz="1300" b="1" dirty="0">
                <a:solidFill>
                  <a:srgbClr val="025249"/>
                </a:solidFill>
                <a:latin typeface="Source Sans Pro Semibold" charset="0"/>
                <a:ea typeface="Source Sans Pro Semibold" charset="0"/>
                <a:cs typeface="Source Sans Pro Semibold" charset="0"/>
              </a:rPr>
              <a:t>Properties über </a:t>
            </a:r>
            <a:r>
              <a:rPr lang="de-DE" sz="1300" b="1" dirty="0" smtClean="0">
                <a:solidFill>
                  <a:srgbClr val="025249"/>
                </a:solidFill>
                <a:latin typeface="Source Sans Pro Semibold" charset="0"/>
                <a:ea typeface="Source Sans Pro Semibold" charset="0"/>
                <a:cs typeface="Source Sans Pro Semibold" charset="0"/>
              </a:rPr>
              <a:t>Konstruktor</a:t>
            </a:r>
          </a:p>
          <a:p>
            <a:r>
              <a:rPr lang="de-DE" sz="1300" b="1" dirty="0" smtClean="0">
                <a:solidFill>
                  <a:srgbClr val="025249"/>
                </a:solidFill>
                <a:latin typeface="Source Sans Pro Semibold" charset="0"/>
                <a:ea typeface="Source Sans Pro Semibold" charset="0"/>
                <a:cs typeface="Source Sans Pro Semibold" charset="0"/>
              </a:rPr>
              <a:t>(optional)</a:t>
            </a:r>
            <a:endParaRPr lang="de-DE" sz="1300" b="1" dirty="0">
              <a:solidFill>
                <a:srgbClr val="025249"/>
              </a:solidFill>
              <a:latin typeface="Source Sans Pro Semibold" charset="0"/>
              <a:ea typeface="Source Sans Pro Semibold" charset="0"/>
              <a:cs typeface="Source Sans Pro Semibold" charset="0"/>
            </a:endParaRPr>
          </a:p>
        </p:txBody>
      </p:sp>
      <p:sp>
        <p:nvSpPr>
          <p:cNvPr id="10" name="Rechteck 9"/>
          <p:cNvSpPr/>
          <p:nvPr/>
        </p:nvSpPr>
        <p:spPr>
          <a:xfrm>
            <a:off x="73437" y="3037448"/>
            <a:ext cx="2442687" cy="492443"/>
          </a:xfrm>
          <a:prstGeom prst="rect">
            <a:avLst/>
          </a:prstGeom>
        </p:spPr>
        <p:txBody>
          <a:bodyPr wrap="square">
            <a:spAutoFit/>
          </a:bodyPr>
          <a:lstStyle/>
          <a:p>
            <a:r>
              <a:rPr lang="de-DE" sz="1300" b="1" dirty="0" err="1">
                <a:solidFill>
                  <a:srgbClr val="025249"/>
                </a:solidFill>
                <a:latin typeface="Source Sans Pro Semibold" charset="0"/>
                <a:ea typeface="Source Sans Pro Semibold" charset="0"/>
                <a:cs typeface="Source Sans Pro Semibold" charset="0"/>
              </a:rPr>
              <a:t>Lifecycle</a:t>
            </a:r>
            <a:r>
              <a:rPr lang="de-DE" sz="1300" b="1" dirty="0">
                <a:solidFill>
                  <a:srgbClr val="025249"/>
                </a:solidFill>
                <a:latin typeface="Source Sans Pro Semibold" charset="0"/>
                <a:ea typeface="Source Sans Pro Semibold" charset="0"/>
                <a:cs typeface="Source Sans Pro Semibold" charset="0"/>
              </a:rPr>
              <a:t> </a:t>
            </a:r>
            <a:r>
              <a:rPr lang="de-DE" sz="1300" b="1" dirty="0" smtClean="0">
                <a:solidFill>
                  <a:srgbClr val="025249"/>
                </a:solidFill>
                <a:latin typeface="Source Sans Pro Semibold" charset="0"/>
                <a:ea typeface="Source Sans Pro Semibold" charset="0"/>
                <a:cs typeface="Source Sans Pro Semibold" charset="0"/>
              </a:rPr>
              <a:t>Methoden</a:t>
            </a:r>
          </a:p>
          <a:p>
            <a:r>
              <a:rPr lang="de-DE" sz="1300" b="1" dirty="0" smtClean="0">
                <a:solidFill>
                  <a:srgbClr val="025249"/>
                </a:solidFill>
                <a:latin typeface="Source Sans Pro Semibold" charset="0"/>
                <a:ea typeface="Source Sans Pro Semibold" charset="0"/>
                <a:cs typeface="Source Sans Pro Semibold" charset="0"/>
              </a:rPr>
              <a:t>(optional)</a:t>
            </a:r>
            <a:endParaRPr lang="de-DE" sz="1300" b="1" dirty="0">
              <a:solidFill>
                <a:srgbClr val="025249"/>
              </a:solidFill>
              <a:latin typeface="Source Sans Pro Semibold" charset="0"/>
              <a:ea typeface="Source Sans Pro Semibold" charset="0"/>
              <a:cs typeface="Source Sans Pro Semibold" charset="0"/>
            </a:endParaRPr>
          </a:p>
        </p:txBody>
      </p:sp>
      <p:sp>
        <p:nvSpPr>
          <p:cNvPr id="11" name="Rechteck 10"/>
          <p:cNvSpPr/>
          <p:nvPr/>
        </p:nvSpPr>
        <p:spPr>
          <a:xfrm>
            <a:off x="73437" y="3795257"/>
            <a:ext cx="2442687" cy="292388"/>
          </a:xfrm>
          <a:prstGeom prst="rect">
            <a:avLst/>
          </a:prstGeom>
        </p:spPr>
        <p:txBody>
          <a:bodyPr wrap="square">
            <a:spAutoFit/>
          </a:bodyPr>
          <a:lstStyle/>
          <a:p>
            <a:r>
              <a:rPr lang="de-DE" sz="1300" b="1" dirty="0" err="1">
                <a:solidFill>
                  <a:srgbClr val="025249"/>
                </a:solidFill>
                <a:latin typeface="Source Sans Pro Semibold" charset="0"/>
                <a:ea typeface="Source Sans Pro Semibold" charset="0"/>
                <a:cs typeface="Source Sans Pro Semibold" charset="0"/>
              </a:rPr>
              <a:t>Render</a:t>
            </a:r>
            <a:r>
              <a:rPr lang="de-DE" sz="1300" b="1" dirty="0">
                <a:solidFill>
                  <a:srgbClr val="025249"/>
                </a:solidFill>
                <a:latin typeface="Source Sans Pro Semibold" charset="0"/>
                <a:ea typeface="Source Sans Pro Semibold" charset="0"/>
                <a:cs typeface="Source Sans Pro Semibold" charset="0"/>
              </a:rPr>
              <a:t>-Methode (</a:t>
            </a:r>
            <a:r>
              <a:rPr lang="de-DE" sz="1300" b="1" dirty="0" err="1">
                <a:solidFill>
                  <a:srgbClr val="025249"/>
                </a:solidFill>
                <a:latin typeface="Source Sans Pro Semibold" charset="0"/>
                <a:ea typeface="Source Sans Pro Semibold" charset="0"/>
                <a:cs typeface="Source Sans Pro Semibold" charset="0"/>
              </a:rPr>
              <a:t>pflicht</a:t>
            </a:r>
            <a:r>
              <a:rPr lang="de-DE" sz="1300" b="1" dirty="0">
                <a:solidFill>
                  <a:srgbClr val="025249"/>
                </a:solidFill>
                <a:latin typeface="Source Sans Pro Semibold" charset="0"/>
                <a:ea typeface="Source Sans Pro Semibold" charset="0"/>
                <a:cs typeface="Source Sans Pro Semibold" charset="0"/>
              </a:rPr>
              <a:t>)</a:t>
            </a:r>
          </a:p>
        </p:txBody>
      </p:sp>
      <p:sp>
        <p:nvSpPr>
          <p:cNvPr id="12" name="Rechteck 11"/>
          <p:cNvSpPr/>
          <p:nvPr/>
        </p:nvSpPr>
        <p:spPr>
          <a:xfrm>
            <a:off x="73437" y="4277991"/>
            <a:ext cx="2442687" cy="292388"/>
          </a:xfrm>
          <a:prstGeom prst="rect">
            <a:avLst/>
          </a:prstGeom>
        </p:spPr>
        <p:txBody>
          <a:bodyPr wrap="square">
            <a:spAutoFit/>
          </a:bodyPr>
          <a:lstStyle/>
          <a:p>
            <a:r>
              <a:rPr lang="de-DE" sz="1300" b="1" dirty="0">
                <a:solidFill>
                  <a:srgbClr val="025249"/>
                </a:solidFill>
                <a:latin typeface="Source Sans Pro Semibold" charset="0"/>
                <a:ea typeface="Source Sans Pro Semibold" charset="0"/>
                <a:cs typeface="Source Sans Pro Semibold" charset="0"/>
              </a:rPr>
              <a:t>Properties über </a:t>
            </a:r>
            <a:r>
              <a:rPr lang="de-DE" sz="1300" b="1" dirty="0" err="1">
                <a:solidFill>
                  <a:srgbClr val="025249"/>
                </a:solidFill>
                <a:latin typeface="Source Code Pro" charset="0"/>
                <a:ea typeface="Source Code Pro" charset="0"/>
                <a:cs typeface="Source Code Pro" charset="0"/>
              </a:rPr>
              <a:t>props</a:t>
            </a:r>
            <a:r>
              <a:rPr lang="de-DE" sz="1300" b="1" dirty="0">
                <a:solidFill>
                  <a:srgbClr val="025249"/>
                </a:solidFill>
                <a:latin typeface="Source Sans Pro Semibold" charset="0"/>
                <a:ea typeface="Source Sans Pro Semibold" charset="0"/>
                <a:cs typeface="Source Sans Pro Semibold" charset="0"/>
              </a:rPr>
              <a:t> Objekt</a:t>
            </a:r>
          </a:p>
        </p:txBody>
      </p:sp>
    </p:spTree>
    <p:extLst>
      <p:ext uri="{BB962C8B-B14F-4D97-AF65-F5344CB8AC3E}">
        <p14:creationId xmlns:p14="http://schemas.microsoft.com/office/powerpoint/2010/main" val="55555337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Zustand von Komponenten</a:t>
            </a:r>
            <a:endParaRPr lang="de-DE" dirty="0"/>
          </a:p>
        </p:txBody>
      </p:sp>
      <p:sp>
        <p:nvSpPr>
          <p:cNvPr id="3" name="Textfeld 2"/>
          <p:cNvSpPr txBox="1"/>
          <p:nvPr/>
        </p:nvSpPr>
        <p:spPr>
          <a:xfrm>
            <a:off x="564641" y="1554290"/>
            <a:ext cx="8952845" cy="4993675"/>
          </a:xfrm>
          <a:prstGeom prst="rect">
            <a:avLst/>
          </a:prstGeom>
          <a:noFill/>
        </p:spPr>
        <p:txBody>
          <a:bodyPr wrap="square" rtlCol="0">
            <a:spAutoFit/>
          </a:bodyPr>
          <a:lstStyle/>
          <a:p>
            <a:r>
              <a:rPr lang="de-DE" sz="2275" b="1" dirty="0" smtClean="0">
                <a:solidFill>
                  <a:srgbClr val="EF7D1D"/>
                </a:solidFill>
                <a:latin typeface="Source Sans Pro Semibold" charset="0"/>
                <a:ea typeface="Source Sans Pro Semibold" charset="0"/>
                <a:cs typeface="Source Sans Pro Semibold" charset="0"/>
              </a:rPr>
              <a:t>Zustand </a:t>
            </a:r>
            <a:r>
              <a:rPr lang="de-DE" sz="2275" b="1" dirty="0">
                <a:solidFill>
                  <a:srgbClr val="EF7D1D"/>
                </a:solidFill>
                <a:latin typeface="Source Sans Pro Semibold" charset="0"/>
                <a:ea typeface="Source Sans Pro Semibold" charset="0"/>
                <a:cs typeface="Source Sans Pro Semibold" charset="0"/>
              </a:rPr>
              <a:t>(„</a:t>
            </a:r>
            <a:r>
              <a:rPr lang="de-DE" sz="2275" b="1" dirty="0" err="1">
                <a:solidFill>
                  <a:srgbClr val="EF7D1D"/>
                </a:solidFill>
                <a:latin typeface="Source Sans Pro Semibold" charset="0"/>
                <a:ea typeface="Source Sans Pro Semibold" charset="0"/>
                <a:cs typeface="Source Sans Pro Semibold" charset="0"/>
              </a:rPr>
              <a:t>state</a:t>
            </a:r>
            <a:r>
              <a:rPr lang="de-DE" sz="2275" b="1" dirty="0" smtClean="0">
                <a:solidFill>
                  <a:srgbClr val="EF7D1D"/>
                </a:solidFill>
                <a:latin typeface="Source Sans Pro Semibold" charset="0"/>
                <a:ea typeface="Source Sans Pro Semibold" charset="0"/>
                <a:cs typeface="Source Sans Pro Semibold" charset="0"/>
              </a:rPr>
              <a:t>“)</a:t>
            </a:r>
            <a:r>
              <a:rPr lang="de-DE" sz="2275" b="1" dirty="0" smtClean="0">
                <a:solidFill>
                  <a:srgbClr val="025249"/>
                </a:solidFill>
                <a:latin typeface="Source Sans Pro Semibold" charset="0"/>
                <a:ea typeface="Source Sans Pro Semibold" charset="0"/>
                <a:cs typeface="Source Sans Pro Semibold" charset="0"/>
              </a:rPr>
              <a:t>: Komponenten-intern</a:t>
            </a:r>
            <a:endParaRPr lang="de-DE" sz="2275" b="1" dirty="0">
              <a:solidFill>
                <a:srgbClr val="025249"/>
              </a:solidFill>
              <a:latin typeface="Source Sans Pro Semibold" charset="0"/>
              <a:ea typeface="Source Sans Pro Semibold" charset="0"/>
              <a:cs typeface="Source Sans Pro Semibold" charset="0"/>
            </a:endParaRPr>
          </a:p>
          <a:p>
            <a:pPr marL="232172" indent="-232172">
              <a:buFont typeface="Arial" charset="0"/>
              <a:buChar char="•"/>
            </a:pPr>
            <a:r>
              <a:rPr lang="de-DE" sz="2275" dirty="0" smtClean="0">
                <a:solidFill>
                  <a:srgbClr val="025249"/>
                </a:solidFill>
                <a:latin typeface="Source Sans Pro" charset="0"/>
                <a:ea typeface="Source Sans Pro" charset="0"/>
                <a:cs typeface="Source Sans Pro" charset="0"/>
              </a:rPr>
              <a:t>Beispiel: Inhalt von Eingabefeld, Antwort vom Server</a:t>
            </a:r>
          </a:p>
          <a:p>
            <a:pPr marL="232172" indent="-232172">
              <a:buFont typeface="Arial" charset="0"/>
              <a:buChar char="•"/>
            </a:pPr>
            <a:r>
              <a:rPr lang="de-DE" sz="2275" dirty="0" smtClean="0">
                <a:solidFill>
                  <a:srgbClr val="025249"/>
                </a:solidFill>
                <a:latin typeface="Source Sans Pro" charset="0"/>
                <a:ea typeface="Source Sans Pro" charset="0"/>
                <a:cs typeface="Source Sans Pro" charset="0"/>
              </a:rPr>
              <a:t>Objekt mit </a:t>
            </a:r>
            <a:r>
              <a:rPr lang="de-DE" sz="2275" dirty="0" smtClean="0">
                <a:solidFill>
                  <a:srgbClr val="EF7D1D"/>
                </a:solidFill>
                <a:latin typeface="Source Sans Pro" charset="0"/>
                <a:ea typeface="Source Sans Pro" charset="0"/>
                <a:cs typeface="Source Sans Pro" charset="0"/>
              </a:rPr>
              <a:t>Key-Value-Paaren</a:t>
            </a:r>
            <a:endParaRPr lang="de-DE" sz="2275" dirty="0">
              <a:solidFill>
                <a:srgbClr val="EF7D1D"/>
              </a:solidFill>
              <a:latin typeface="Source Sans Pro" charset="0"/>
              <a:ea typeface="Source Sans Pro" charset="0"/>
              <a:cs typeface="Source Sans Pro" charset="0"/>
            </a:endParaRPr>
          </a:p>
          <a:p>
            <a:pPr marL="232172" indent="-232172">
              <a:buFont typeface="Arial" charset="0"/>
              <a:buChar char="•"/>
            </a:pPr>
            <a:r>
              <a:rPr lang="de-DE" sz="2275" dirty="0" smtClean="0">
                <a:solidFill>
                  <a:srgbClr val="025249"/>
                </a:solidFill>
                <a:latin typeface="Source Sans Pro" charset="0"/>
                <a:ea typeface="Source Sans Pro" charset="0"/>
                <a:cs typeface="Source Sans Pro" charset="0"/>
              </a:rPr>
              <a:t>Zugriff </a:t>
            </a:r>
            <a:r>
              <a:rPr lang="de-DE" sz="2275" dirty="0">
                <a:solidFill>
                  <a:srgbClr val="025249"/>
                </a:solidFill>
                <a:latin typeface="Source Sans Pro" charset="0"/>
                <a:ea typeface="Source Sans Pro" charset="0"/>
                <a:cs typeface="Source Sans Pro" charset="0"/>
              </a:rPr>
              <a:t>über </a:t>
            </a:r>
            <a:r>
              <a:rPr lang="de-DE" sz="2275" dirty="0" err="1">
                <a:solidFill>
                  <a:srgbClr val="EF7D1D"/>
                </a:solidFill>
                <a:latin typeface="Source Sans Pro" charset="0"/>
                <a:ea typeface="Source Sans Pro" charset="0"/>
                <a:cs typeface="Source Sans Pro" charset="0"/>
              </a:rPr>
              <a:t>this.state</a:t>
            </a:r>
            <a:r>
              <a:rPr lang="de-DE" sz="2275" dirty="0">
                <a:solidFill>
                  <a:srgbClr val="EF7D1D"/>
                </a:solidFill>
                <a:latin typeface="Source Sans Pro" charset="0"/>
                <a:ea typeface="Source Sans Pro" charset="0"/>
                <a:cs typeface="Source Sans Pro" charset="0"/>
              </a:rPr>
              <a:t> / </a:t>
            </a:r>
            <a:r>
              <a:rPr lang="de-DE" sz="2275" dirty="0" err="1">
                <a:solidFill>
                  <a:srgbClr val="EF7D1D"/>
                </a:solidFill>
                <a:latin typeface="Source Sans Pro" charset="0"/>
                <a:ea typeface="Source Sans Pro" charset="0"/>
                <a:cs typeface="Source Sans Pro" charset="0"/>
              </a:rPr>
              <a:t>this.setState</a:t>
            </a:r>
            <a:r>
              <a:rPr lang="de-DE" sz="2275" dirty="0">
                <a:solidFill>
                  <a:srgbClr val="EF7D1D"/>
                </a:solidFill>
                <a:latin typeface="Source Sans Pro" charset="0"/>
                <a:ea typeface="Source Sans Pro" charset="0"/>
                <a:cs typeface="Source Sans Pro" charset="0"/>
              </a:rPr>
              <a:t>()</a:t>
            </a:r>
          </a:p>
          <a:p>
            <a:pPr marL="232172" indent="-232172">
              <a:buFont typeface="Arial" charset="0"/>
              <a:buChar char="•"/>
            </a:pPr>
            <a:r>
              <a:rPr lang="de-DE" sz="2275" dirty="0">
                <a:solidFill>
                  <a:srgbClr val="025249"/>
                </a:solidFill>
                <a:latin typeface="Source Sans Pro" charset="0"/>
                <a:ea typeface="Source Sans Pro" charset="0"/>
                <a:cs typeface="Source Sans Pro" charset="0"/>
              </a:rPr>
              <a:t>Nur in </a:t>
            </a:r>
            <a:r>
              <a:rPr lang="de-DE" sz="2275" dirty="0" smtClean="0">
                <a:solidFill>
                  <a:srgbClr val="EF7D1D"/>
                </a:solidFill>
                <a:latin typeface="Source Sans Pro" charset="0"/>
                <a:ea typeface="Source Sans Pro" charset="0"/>
                <a:cs typeface="Source Sans Pro" charset="0"/>
              </a:rPr>
              <a:t>Komponenten-Klassen</a:t>
            </a:r>
            <a:r>
              <a:rPr lang="de-DE" sz="2275" dirty="0" smtClean="0">
                <a:solidFill>
                  <a:srgbClr val="025249"/>
                </a:solidFill>
                <a:latin typeface="Source Sans Pro" charset="0"/>
                <a:ea typeface="Source Sans Pro" charset="0"/>
                <a:cs typeface="Source Sans Pro" charset="0"/>
              </a:rPr>
              <a:t> verfügbar</a:t>
            </a:r>
          </a:p>
          <a:p>
            <a:pPr marL="232172" indent="-232172">
              <a:buFont typeface="Arial" charset="0"/>
              <a:buChar char="•"/>
            </a:pPr>
            <a:r>
              <a:rPr lang="de-DE" sz="2275" b="1" dirty="0" err="1" smtClean="0">
                <a:solidFill>
                  <a:srgbClr val="EF7D1D"/>
                </a:solidFill>
                <a:latin typeface="Source Sans Pro Semibold" charset="0"/>
                <a:ea typeface="Source Sans Pro Semibold" charset="0"/>
                <a:cs typeface="Source Sans Pro Semibold" charset="0"/>
              </a:rPr>
              <a:t>this.setState</a:t>
            </a:r>
            <a:r>
              <a:rPr lang="de-DE" sz="2275" b="1" dirty="0">
                <a:solidFill>
                  <a:srgbClr val="EF7D1D"/>
                </a:solidFill>
                <a:latin typeface="Source Sans Pro Semibold" charset="0"/>
                <a:ea typeface="Source Sans Pro Semibold" charset="0"/>
                <a:cs typeface="Source Sans Pro Semibold" charset="0"/>
              </a:rPr>
              <a:t>() triggert erneutes </a:t>
            </a:r>
            <a:r>
              <a:rPr lang="de-DE" sz="2275" b="1" dirty="0" smtClean="0">
                <a:solidFill>
                  <a:srgbClr val="EF7D1D"/>
                </a:solidFill>
                <a:latin typeface="Source Sans Pro Semibold" charset="0"/>
                <a:ea typeface="Source Sans Pro Semibold" charset="0"/>
                <a:cs typeface="Source Sans Pro Semibold" charset="0"/>
              </a:rPr>
              <a:t>Rendern</a:t>
            </a:r>
            <a:r>
              <a:rPr lang="de-DE" sz="2275" b="1" dirty="0" smtClean="0">
                <a:solidFill>
                  <a:srgbClr val="025249"/>
                </a:solidFill>
                <a:latin typeface="Source Sans Pro Semibold" charset="0"/>
                <a:ea typeface="Source Sans Pro Semibold" charset="0"/>
                <a:cs typeface="Source Sans Pro Semibold" charset="0"/>
              </a:rPr>
              <a:t> </a:t>
            </a:r>
          </a:p>
          <a:p>
            <a:pPr marL="689372" lvl="1" indent="-232172">
              <a:buFont typeface="Arial" charset="0"/>
              <a:buChar char="•"/>
            </a:pPr>
            <a:r>
              <a:rPr lang="de-DE" sz="2275" dirty="0" smtClean="0">
                <a:solidFill>
                  <a:srgbClr val="025249"/>
                </a:solidFill>
                <a:latin typeface="Source Sans Pro" charset="0"/>
                <a:ea typeface="Source Sans Pro" charset="0"/>
                <a:cs typeface="Source Sans Pro" charset="0"/>
              </a:rPr>
              <a:t>auch alle Unterkomponenten</a:t>
            </a:r>
          </a:p>
          <a:p>
            <a:pPr marL="689372" lvl="1" indent="-232172">
              <a:buFont typeface="Arial" charset="0"/>
              <a:buChar char="•"/>
            </a:pPr>
            <a:r>
              <a:rPr lang="de-DE" sz="2275" dirty="0" smtClean="0">
                <a:solidFill>
                  <a:srgbClr val="025249"/>
                </a:solidFill>
                <a:latin typeface="Source Sans Pro" charset="0"/>
                <a:ea typeface="Source Sans Pro" charset="0"/>
                <a:cs typeface="Source Sans Pro" charset="0"/>
              </a:rPr>
              <a:t>Kein 2-Wege-Databinding</a:t>
            </a:r>
          </a:p>
          <a:p>
            <a:endParaRPr lang="de-DE" sz="2275" b="1" dirty="0" smtClean="0">
              <a:solidFill>
                <a:srgbClr val="EF7D1D"/>
              </a:solidFill>
              <a:latin typeface="Source Sans Pro Semibold" charset="0"/>
              <a:ea typeface="Source Sans Pro Semibold" charset="0"/>
              <a:cs typeface="Source Sans Pro Semibold" charset="0"/>
            </a:endParaRPr>
          </a:p>
          <a:p>
            <a:r>
              <a:rPr lang="de-DE" sz="2275" b="1" dirty="0" smtClean="0">
                <a:solidFill>
                  <a:srgbClr val="EF7D1D"/>
                </a:solidFill>
                <a:latin typeface="Source Sans Pro Semibold" charset="0"/>
                <a:ea typeface="Source Sans Pro Semibold" charset="0"/>
                <a:cs typeface="Source Sans Pro Semibold" charset="0"/>
              </a:rPr>
              <a:t>Zum Vergleich: Properties</a:t>
            </a:r>
          </a:p>
          <a:p>
            <a:pPr marL="232172" indent="-232172">
              <a:buFont typeface="Arial" charset="0"/>
              <a:buChar char="•"/>
            </a:pPr>
            <a:r>
              <a:rPr lang="de-DE" sz="2275" dirty="0" smtClean="0">
                <a:solidFill>
                  <a:srgbClr val="025249"/>
                </a:solidFill>
                <a:latin typeface="Source Sans Pro" charset="0"/>
                <a:ea typeface="Source Sans Pro" charset="0"/>
                <a:cs typeface="Source Sans Pro" charset="0"/>
              </a:rPr>
              <a:t>Von außen übergeben</a:t>
            </a:r>
          </a:p>
          <a:p>
            <a:pPr marL="232172" indent="-232172">
              <a:buFont typeface="Arial" charset="0"/>
              <a:buChar char="•"/>
            </a:pPr>
            <a:r>
              <a:rPr lang="de-DE" sz="2275" dirty="0" smtClean="0">
                <a:solidFill>
                  <a:srgbClr val="025249"/>
                </a:solidFill>
                <a:latin typeface="Source Sans Pro" charset="0"/>
                <a:ea typeface="Source Sans Pro" charset="0"/>
                <a:cs typeface="Source Sans Pro" charset="0"/>
              </a:rPr>
              <a:t>Unveränderlich</a:t>
            </a:r>
          </a:p>
          <a:p>
            <a:pPr marL="232172" indent="-232172">
              <a:buFont typeface="Arial" charset="0"/>
              <a:buChar char="•"/>
            </a:pPr>
            <a:r>
              <a:rPr lang="de-DE" sz="2275" dirty="0" smtClean="0">
                <a:solidFill>
                  <a:srgbClr val="025249"/>
                </a:solidFill>
                <a:latin typeface="Source Sans Pro" charset="0"/>
                <a:ea typeface="Source Sans Pro" charset="0"/>
                <a:cs typeface="Source Sans Pro" charset="0"/>
              </a:rPr>
              <a:t>Zugriff über </a:t>
            </a:r>
            <a:r>
              <a:rPr lang="de-DE" sz="2275" dirty="0" err="1" smtClean="0">
                <a:solidFill>
                  <a:srgbClr val="025249"/>
                </a:solidFill>
                <a:latin typeface="Source Sans Pro" charset="0"/>
                <a:ea typeface="Source Sans Pro" charset="0"/>
                <a:cs typeface="Source Sans Pro" charset="0"/>
              </a:rPr>
              <a:t>this.props</a:t>
            </a:r>
            <a:r>
              <a:rPr lang="de-DE" sz="2275" dirty="0" smtClean="0">
                <a:solidFill>
                  <a:srgbClr val="025249"/>
                </a:solidFill>
                <a:latin typeface="Source Sans Pro" charset="0"/>
                <a:ea typeface="Source Sans Pro" charset="0"/>
                <a:cs typeface="Source Sans Pro" charset="0"/>
              </a:rPr>
              <a:t> (Key-Value-Paare)</a:t>
            </a:r>
          </a:p>
          <a:p>
            <a:pPr marL="232172" indent="-232172">
              <a:buFont typeface="Arial" charset="0"/>
              <a:buChar char="•"/>
            </a:pPr>
            <a:endParaRPr lang="de-DE" sz="2275" b="1" dirty="0">
              <a:solidFill>
                <a:srgbClr val="025249"/>
              </a:solidFill>
              <a:latin typeface="Source Sans Pro Semibold" charset="0"/>
              <a:ea typeface="Source Sans Pro Semibold" charset="0"/>
              <a:cs typeface="Source Sans Pro Semibold" charset="0"/>
            </a:endParaRPr>
          </a:p>
        </p:txBody>
      </p:sp>
    </p:spTree>
    <p:extLst>
      <p:ext uri="{BB962C8B-B14F-4D97-AF65-F5344CB8AC3E}">
        <p14:creationId xmlns:p14="http://schemas.microsoft.com/office/powerpoint/2010/main" val="97836461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Beispiel: Eingabefeld</a:t>
            </a:r>
            <a:endParaRPr lang="de-DE" dirty="0"/>
          </a:p>
        </p:txBody>
      </p:sp>
      <p:grpSp>
        <p:nvGrpSpPr>
          <p:cNvPr id="3" name="Gruppierung 2"/>
          <p:cNvGrpSpPr/>
          <p:nvPr/>
        </p:nvGrpSpPr>
        <p:grpSpPr>
          <a:xfrm>
            <a:off x="830360" y="1745164"/>
            <a:ext cx="8245281" cy="3668443"/>
            <a:chOff x="1261984" y="1745164"/>
            <a:chExt cx="8245281" cy="3668443"/>
          </a:xfrm>
        </p:grpSpPr>
        <p:sp>
          <p:nvSpPr>
            <p:cNvPr id="4" name="Inhaltsplatzhalter 6"/>
            <p:cNvSpPr txBox="1">
              <a:spLocks/>
            </p:cNvSpPr>
            <p:nvPr/>
          </p:nvSpPr>
          <p:spPr>
            <a:xfrm>
              <a:off x="1261984" y="3633259"/>
              <a:ext cx="1919567" cy="344318"/>
            </a:xfrm>
            <a:prstGeom prst="rect">
              <a:avLst/>
            </a:prstGeom>
          </p:spPr>
          <p:txBody>
            <a:bodyPr vert="horz" lIns="0" tIns="0" rIns="0" bIns="0" rtlCol="0">
              <a:normAutofit/>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buNone/>
              </a:pPr>
              <a:r>
                <a:rPr lang="de-DE" sz="1600" b="1" spc="41" dirty="0" err="1">
                  <a:solidFill>
                    <a:srgbClr val="41719C"/>
                  </a:solidFill>
                  <a:latin typeface="Source Sans Pro Semibold" charset="0"/>
                  <a:ea typeface="Source Sans Pro Semibold" charset="0"/>
                  <a:cs typeface="Source Sans Pro Semibold" charset="0"/>
                </a:rPr>
                <a:t>PasswordForm</a:t>
              </a:r>
              <a:endParaRPr lang="de-DE" sz="1600" b="1" spc="41" dirty="0">
                <a:solidFill>
                  <a:srgbClr val="41719C"/>
                </a:solidFill>
                <a:latin typeface="Source Sans Pro Semibold" charset="0"/>
                <a:ea typeface="Source Sans Pro Semibold" charset="0"/>
                <a:cs typeface="Source Sans Pro Semibold" charset="0"/>
              </a:endParaRPr>
            </a:p>
          </p:txBody>
        </p:sp>
        <p:cxnSp>
          <p:nvCxnSpPr>
            <p:cNvPr id="5" name="Gerade Verbindung 10"/>
            <p:cNvCxnSpPr/>
            <p:nvPr/>
          </p:nvCxnSpPr>
          <p:spPr>
            <a:xfrm flipH="1">
              <a:off x="3301759" y="3772709"/>
              <a:ext cx="362544" cy="0"/>
            </a:xfrm>
            <a:prstGeom prst="line">
              <a:avLst/>
            </a:prstGeom>
            <a:ln w="1905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6" name="Gerade Verbindung 10"/>
            <p:cNvCxnSpPr/>
            <p:nvPr/>
          </p:nvCxnSpPr>
          <p:spPr>
            <a:xfrm flipV="1">
              <a:off x="3664303" y="2389367"/>
              <a:ext cx="0" cy="3024240"/>
            </a:xfrm>
            <a:prstGeom prst="line">
              <a:avLst/>
            </a:prstGeom>
            <a:ln w="1905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sp>
          <p:nvSpPr>
            <p:cNvPr id="10" name="Inhaltsplatzhalter 6"/>
            <p:cNvSpPr txBox="1">
              <a:spLocks/>
            </p:cNvSpPr>
            <p:nvPr/>
          </p:nvSpPr>
          <p:spPr>
            <a:xfrm>
              <a:off x="5834064" y="1745164"/>
              <a:ext cx="1886011" cy="404815"/>
            </a:xfrm>
            <a:prstGeom prst="rect">
              <a:avLst/>
            </a:prstGeom>
          </p:spPr>
          <p:txBody>
            <a:bodyPr vert="horz" lIns="0" tIns="0" rIns="0" bIns="0" rtlCol="0">
              <a:normAutofit/>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de-DE" sz="1600" b="1" spc="41" dirty="0">
                  <a:solidFill>
                    <a:srgbClr val="EF7D1D"/>
                  </a:solidFill>
                  <a:latin typeface="Source Sans Pro Semibold" charset="0"/>
                  <a:ea typeface="Source Sans Pro Semibold" charset="0"/>
                  <a:cs typeface="Source Sans Pro Semibold" charset="0"/>
                </a:rPr>
                <a:t>Interner Zustand!</a:t>
              </a:r>
            </a:p>
          </p:txBody>
        </p:sp>
        <p:sp>
          <p:nvSpPr>
            <p:cNvPr id="15" name="Inhaltsplatzhalter 6"/>
            <p:cNvSpPr txBox="1">
              <a:spLocks/>
            </p:cNvSpPr>
            <p:nvPr/>
          </p:nvSpPr>
          <p:spPr>
            <a:xfrm>
              <a:off x="4569734" y="2514797"/>
              <a:ext cx="1227987" cy="315859"/>
            </a:xfrm>
            <a:prstGeom prst="rect">
              <a:avLst/>
            </a:prstGeom>
          </p:spPr>
          <p:txBody>
            <a:bodyPr vert="horz" lIns="0" tIns="0" rIns="0" bIns="0" rtlCol="0">
              <a:normAutofit/>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buNone/>
              </a:pPr>
              <a:r>
                <a:rPr lang="de-DE" sz="1600" b="1" spc="41" dirty="0" err="1">
                  <a:solidFill>
                    <a:srgbClr val="EF7D1D"/>
                  </a:solidFill>
                  <a:latin typeface="Source Code Pro Semibold" charset="0"/>
                  <a:ea typeface="Source Code Pro Semibold" charset="0"/>
                  <a:cs typeface="Source Code Pro Semibold" charset="0"/>
                </a:rPr>
                <a:t>input</a:t>
              </a:r>
              <a:endParaRPr lang="de-DE" sz="1600" b="1" spc="41" dirty="0">
                <a:solidFill>
                  <a:srgbClr val="EF7D1D"/>
                </a:solidFill>
                <a:latin typeface="Source Code Pro Semibold" charset="0"/>
                <a:ea typeface="Source Code Pro Semibold" charset="0"/>
                <a:cs typeface="Source Code Pro Semibold" charset="0"/>
              </a:endParaRPr>
            </a:p>
          </p:txBody>
        </p:sp>
        <p:cxnSp>
          <p:nvCxnSpPr>
            <p:cNvPr id="16" name="Gerade Verbindung 10"/>
            <p:cNvCxnSpPr/>
            <p:nvPr/>
          </p:nvCxnSpPr>
          <p:spPr>
            <a:xfrm flipV="1">
              <a:off x="6053923" y="2470037"/>
              <a:ext cx="0" cy="400957"/>
            </a:xfrm>
            <a:prstGeom prst="line">
              <a:avLst/>
            </a:prstGeom>
            <a:ln w="19050">
              <a:solidFill>
                <a:srgbClr val="EF7D1D"/>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7" name="Gerade Verbindung 10"/>
            <p:cNvCxnSpPr/>
            <p:nvPr/>
          </p:nvCxnSpPr>
          <p:spPr>
            <a:xfrm>
              <a:off x="5883122" y="2670516"/>
              <a:ext cx="170801" cy="0"/>
            </a:xfrm>
            <a:prstGeom prst="line">
              <a:avLst/>
            </a:prstGeom>
            <a:ln w="19050">
              <a:solidFill>
                <a:srgbClr val="EF7D1D"/>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8" name="Gerade Verbindung 10"/>
            <p:cNvCxnSpPr/>
            <p:nvPr/>
          </p:nvCxnSpPr>
          <p:spPr>
            <a:xfrm flipH="1" flipV="1">
              <a:off x="3664303" y="2375310"/>
              <a:ext cx="2560423" cy="12482"/>
            </a:xfrm>
            <a:prstGeom prst="line">
              <a:avLst/>
            </a:prstGeom>
            <a:ln w="1905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9" name="Gerade Verbindung 10"/>
            <p:cNvCxnSpPr/>
            <p:nvPr/>
          </p:nvCxnSpPr>
          <p:spPr>
            <a:xfrm flipH="1">
              <a:off x="3664302" y="5412033"/>
              <a:ext cx="2560422" cy="0"/>
            </a:xfrm>
            <a:prstGeom prst="line">
              <a:avLst/>
            </a:prstGeom>
            <a:ln w="1905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24" name="Gerade Verbindung 10"/>
            <p:cNvCxnSpPr/>
            <p:nvPr/>
          </p:nvCxnSpPr>
          <p:spPr>
            <a:xfrm>
              <a:off x="6053923" y="2470037"/>
              <a:ext cx="170801" cy="0"/>
            </a:xfrm>
            <a:prstGeom prst="line">
              <a:avLst/>
            </a:prstGeom>
            <a:ln w="19050">
              <a:solidFill>
                <a:srgbClr val="EF7D1D"/>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25" name="Gerade Verbindung 10"/>
            <p:cNvCxnSpPr/>
            <p:nvPr/>
          </p:nvCxnSpPr>
          <p:spPr>
            <a:xfrm>
              <a:off x="6053923" y="2870995"/>
              <a:ext cx="170801" cy="0"/>
            </a:xfrm>
            <a:prstGeom prst="line">
              <a:avLst/>
            </a:prstGeom>
            <a:ln w="19050">
              <a:solidFill>
                <a:srgbClr val="EF7D1D"/>
              </a:solidFill>
              <a:prstDash val="sysDash"/>
              <a:bevel/>
            </a:ln>
            <a:effectLst/>
          </p:spPr>
          <p:style>
            <a:lnRef idx="2">
              <a:schemeClr val="accent1"/>
            </a:lnRef>
            <a:fillRef idx="0">
              <a:schemeClr val="accent1"/>
            </a:fillRef>
            <a:effectRef idx="1">
              <a:schemeClr val="accent1"/>
            </a:effectRef>
            <a:fontRef idx="minor">
              <a:schemeClr val="tx1"/>
            </a:fontRef>
          </p:style>
        </p:cxnSp>
        <p:pic>
          <p:nvPicPr>
            <p:cNvPr id="26" name="Bild 25"/>
            <p:cNvPicPr>
              <a:picLocks noChangeAspect="1"/>
            </p:cNvPicPr>
            <p:nvPr/>
          </p:nvPicPr>
          <p:blipFill>
            <a:blip r:embed="rId3"/>
            <a:stretch>
              <a:fillRect/>
            </a:stretch>
          </p:blipFill>
          <p:spPr>
            <a:xfrm>
              <a:off x="6282193" y="2390940"/>
              <a:ext cx="3225072" cy="3021093"/>
            </a:xfrm>
            <a:prstGeom prst="rect">
              <a:avLst/>
            </a:prstGeom>
          </p:spPr>
        </p:pic>
        <p:sp>
          <p:nvSpPr>
            <p:cNvPr id="27" name="Rechteck 26"/>
            <p:cNvSpPr/>
            <p:nvPr/>
          </p:nvSpPr>
          <p:spPr>
            <a:xfrm>
              <a:off x="6435501" y="2514797"/>
              <a:ext cx="695779" cy="271099"/>
            </a:xfrm>
            <a:prstGeom prst="rect">
              <a:avLst/>
            </a:prstGeom>
            <a:noFill/>
            <a:ln w="15240">
              <a:solidFill>
                <a:srgbClr val="EF7D1D"/>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463"/>
            </a:p>
          </p:txBody>
        </p:sp>
        <p:cxnSp>
          <p:nvCxnSpPr>
            <p:cNvPr id="28" name="Gerader Verbinder 21"/>
            <p:cNvCxnSpPr/>
            <p:nvPr/>
          </p:nvCxnSpPr>
          <p:spPr>
            <a:xfrm flipH="1" flipV="1">
              <a:off x="6775838" y="2012206"/>
              <a:ext cx="1" cy="502591"/>
            </a:xfrm>
            <a:prstGeom prst="line">
              <a:avLst/>
            </a:prstGeom>
            <a:ln w="19050">
              <a:solidFill>
                <a:srgbClr val="EF7D1D"/>
              </a:solidFill>
              <a:prstDash val="sysDash"/>
            </a:ln>
            <a:effectLst/>
          </p:spPr>
          <p:style>
            <a:lnRef idx="2">
              <a:schemeClr val="accent1"/>
            </a:lnRef>
            <a:fillRef idx="0">
              <a:schemeClr val="accent1"/>
            </a:fillRef>
            <a:effectRef idx="1">
              <a:schemeClr val="accent1"/>
            </a:effectRef>
            <a:fontRef idx="minor">
              <a:schemeClr val="tx1"/>
            </a:fontRef>
          </p:style>
        </p:cxnSp>
      </p:grpSp>
      <p:sp>
        <p:nvSpPr>
          <p:cNvPr id="7" name="Rechteck 6"/>
          <p:cNvSpPr/>
          <p:nvPr/>
        </p:nvSpPr>
        <p:spPr>
          <a:xfrm>
            <a:off x="5850569" y="2870994"/>
            <a:ext cx="3415351" cy="2625566"/>
          </a:xfrm>
          <a:prstGeom prst="rect">
            <a:avLst/>
          </a:prstGeom>
          <a:solidFill>
            <a:srgbClr val="D4EBE9">
              <a:alpha val="8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53320808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Beispiel: Eingabefeld</a:t>
            </a:r>
            <a:endParaRPr lang="de-DE" dirty="0"/>
          </a:p>
        </p:txBody>
      </p:sp>
      <p:grpSp>
        <p:nvGrpSpPr>
          <p:cNvPr id="6" name="Gruppierung 5"/>
          <p:cNvGrpSpPr/>
          <p:nvPr/>
        </p:nvGrpSpPr>
        <p:grpSpPr>
          <a:xfrm>
            <a:off x="6726015" y="1539500"/>
            <a:ext cx="887759" cy="400957"/>
            <a:chOff x="8448861" y="1079077"/>
            <a:chExt cx="1092626" cy="493486"/>
          </a:xfrm>
        </p:grpSpPr>
        <p:sp>
          <p:nvSpPr>
            <p:cNvPr id="12" name="Inhaltsplatzhalter 6"/>
            <p:cNvSpPr txBox="1">
              <a:spLocks/>
            </p:cNvSpPr>
            <p:nvPr/>
          </p:nvSpPr>
          <p:spPr>
            <a:xfrm>
              <a:off x="8884317" y="1214428"/>
              <a:ext cx="657170" cy="232739"/>
            </a:xfrm>
            <a:prstGeom prst="rect">
              <a:avLst/>
            </a:prstGeom>
          </p:spPr>
          <p:txBody>
            <a:bodyPr vert="horz" lIns="0" tIns="0" rIns="0" bIns="0" rtlCol="0">
              <a:normAutofit lnSpcReduction="10000"/>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de-DE" sz="1300" spc="41" dirty="0" err="1">
                  <a:solidFill>
                    <a:srgbClr val="41719C"/>
                  </a:solidFill>
                  <a:latin typeface="Source Sans Pro" charset="0"/>
                  <a:ea typeface="Source Sans Pro" charset="0"/>
                  <a:cs typeface="Source Sans Pro" charset="0"/>
                </a:rPr>
                <a:t>input</a:t>
              </a:r>
              <a:endParaRPr lang="de-DE" sz="813" spc="41" dirty="0">
                <a:solidFill>
                  <a:srgbClr val="41719C"/>
                </a:solidFill>
                <a:latin typeface="Source Sans Pro" charset="0"/>
                <a:ea typeface="Source Sans Pro" charset="0"/>
                <a:cs typeface="Source Sans Pro" charset="0"/>
              </a:endParaRPr>
            </a:p>
          </p:txBody>
        </p:sp>
        <p:cxnSp>
          <p:nvCxnSpPr>
            <p:cNvPr id="13" name="Gerade Verbindung 10"/>
            <p:cNvCxnSpPr/>
            <p:nvPr/>
          </p:nvCxnSpPr>
          <p:spPr>
            <a:xfrm flipV="1">
              <a:off x="8659078" y="1079077"/>
              <a:ext cx="0" cy="493486"/>
            </a:xfrm>
            <a:prstGeom prst="line">
              <a:avLst/>
            </a:prstGeom>
            <a:ln w="1651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4" name="Gerade Verbindung 10"/>
            <p:cNvCxnSpPr/>
            <p:nvPr/>
          </p:nvCxnSpPr>
          <p:spPr>
            <a:xfrm flipH="1">
              <a:off x="8659078" y="1325820"/>
              <a:ext cx="162245" cy="0"/>
            </a:xfrm>
            <a:prstGeom prst="line">
              <a:avLst/>
            </a:prstGeom>
            <a:ln w="1651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5" name="Gerade Verbindung 10"/>
            <p:cNvCxnSpPr/>
            <p:nvPr/>
          </p:nvCxnSpPr>
          <p:spPr>
            <a:xfrm flipH="1">
              <a:off x="8448861" y="1079077"/>
              <a:ext cx="210218" cy="0"/>
            </a:xfrm>
            <a:prstGeom prst="line">
              <a:avLst/>
            </a:prstGeom>
            <a:ln w="1651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7" name="Gerade Verbindung 10"/>
            <p:cNvCxnSpPr/>
            <p:nvPr/>
          </p:nvCxnSpPr>
          <p:spPr>
            <a:xfrm flipH="1">
              <a:off x="8448862" y="1572563"/>
              <a:ext cx="210216" cy="0"/>
            </a:xfrm>
            <a:prstGeom prst="line">
              <a:avLst/>
            </a:prstGeom>
            <a:ln w="1651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grpSp>
      <p:grpSp>
        <p:nvGrpSpPr>
          <p:cNvPr id="3" name="Gruppierung 2"/>
          <p:cNvGrpSpPr/>
          <p:nvPr/>
        </p:nvGrpSpPr>
        <p:grpSpPr>
          <a:xfrm>
            <a:off x="3340465" y="1461379"/>
            <a:ext cx="3225072" cy="548587"/>
            <a:chOff x="3676807" y="1007312"/>
            <a:chExt cx="3969319" cy="675184"/>
          </a:xfrm>
        </p:grpSpPr>
        <p:pic>
          <p:nvPicPr>
            <p:cNvPr id="10" name="Bild 9"/>
            <p:cNvPicPr>
              <a:picLocks noChangeAspect="1"/>
            </p:cNvPicPr>
            <p:nvPr/>
          </p:nvPicPr>
          <p:blipFill rotWithShape="1">
            <a:blip r:embed="rId3"/>
            <a:srcRect b="81842"/>
            <a:stretch/>
          </p:blipFill>
          <p:spPr>
            <a:xfrm>
              <a:off x="3676807" y="1007312"/>
              <a:ext cx="3969319" cy="675184"/>
            </a:xfrm>
            <a:prstGeom prst="rect">
              <a:avLst/>
            </a:prstGeom>
          </p:spPr>
        </p:pic>
        <p:sp>
          <p:nvSpPr>
            <p:cNvPr id="11" name="Rechteck 10"/>
            <p:cNvSpPr/>
            <p:nvPr/>
          </p:nvSpPr>
          <p:spPr>
            <a:xfrm>
              <a:off x="3841109" y="1159751"/>
              <a:ext cx="856343" cy="333660"/>
            </a:xfrm>
            <a:prstGeom prst="rect">
              <a:avLst/>
            </a:prstGeom>
            <a:noFill/>
            <a:ln w="15240">
              <a:solidFill>
                <a:srgbClr val="EF7D1D"/>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463"/>
            </a:p>
          </p:txBody>
        </p:sp>
      </p:grpSp>
      <p:sp>
        <p:nvSpPr>
          <p:cNvPr id="21" name="Inhaltsplatzhalter 6"/>
          <p:cNvSpPr txBox="1">
            <a:spLocks/>
          </p:cNvSpPr>
          <p:nvPr/>
        </p:nvSpPr>
        <p:spPr>
          <a:xfrm>
            <a:off x="2405071" y="1604728"/>
            <a:ext cx="830309" cy="278588"/>
          </a:xfrm>
          <a:prstGeom prst="rect">
            <a:avLst/>
          </a:prstGeom>
        </p:spPr>
        <p:txBody>
          <a:bodyPr vert="horz" lIns="0" tIns="0" rIns="0" bIns="0" rtlCol="0">
            <a:normAutofit/>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de-DE" sz="1300" spc="41">
                <a:solidFill>
                  <a:srgbClr val="EF7D1D"/>
                </a:solidFill>
                <a:latin typeface="Source Sans Pro" charset="0"/>
                <a:ea typeface="Source Sans Pro" charset="0"/>
                <a:cs typeface="Source Sans Pro" charset="0"/>
              </a:rPr>
              <a:t>Zustand!</a:t>
            </a:r>
            <a:endParaRPr lang="de-DE" sz="813" spc="41" dirty="0">
              <a:solidFill>
                <a:srgbClr val="EF7D1D"/>
              </a:solidFill>
              <a:latin typeface="Source Sans Pro" charset="0"/>
              <a:ea typeface="Source Sans Pro" charset="0"/>
              <a:cs typeface="Source Sans Pro" charset="0"/>
            </a:endParaRPr>
          </a:p>
        </p:txBody>
      </p:sp>
      <p:cxnSp>
        <p:nvCxnSpPr>
          <p:cNvPr id="23" name="Gerade Verbindung 10"/>
          <p:cNvCxnSpPr/>
          <p:nvPr/>
        </p:nvCxnSpPr>
        <p:spPr>
          <a:xfrm flipH="1">
            <a:off x="3130296" y="1707888"/>
            <a:ext cx="349188" cy="0"/>
          </a:xfrm>
          <a:prstGeom prst="line">
            <a:avLst/>
          </a:prstGeom>
          <a:ln w="16510">
            <a:solidFill>
              <a:srgbClr val="EF7D1D"/>
            </a:solidFill>
            <a:prstDash val="sysDash"/>
            <a:bevel/>
          </a:ln>
          <a:effectLst/>
        </p:spPr>
        <p:style>
          <a:lnRef idx="2">
            <a:schemeClr val="accent1"/>
          </a:lnRef>
          <a:fillRef idx="0">
            <a:schemeClr val="accent1"/>
          </a:fillRef>
          <a:effectRef idx="1">
            <a:schemeClr val="accent1"/>
          </a:effectRef>
          <a:fontRef idx="minor">
            <a:schemeClr val="tx1"/>
          </a:fontRef>
        </p:style>
      </p:cxnSp>
      <p:sp>
        <p:nvSpPr>
          <p:cNvPr id="29" name="Textfeld 28"/>
          <p:cNvSpPr txBox="1"/>
          <p:nvPr/>
        </p:nvSpPr>
        <p:spPr>
          <a:xfrm>
            <a:off x="2922270" y="2264472"/>
            <a:ext cx="6597396" cy="4052071"/>
          </a:xfrm>
          <a:prstGeom prst="rect">
            <a:avLst/>
          </a:prstGeom>
          <a:noFill/>
        </p:spPr>
        <p:txBody>
          <a:bodyPr wrap="square" lIns="0" tIns="0" rIns="0" bIns="0" rtlCol="0">
            <a:spAutoFit/>
          </a:bodyPr>
          <a:lstStyle/>
          <a:p>
            <a:pPr>
              <a:lnSpc>
                <a:spcPct val="120000"/>
              </a:lnSpc>
            </a:pPr>
            <a:r>
              <a:rPr lang="en-US" sz="1463" dirty="0">
                <a:solidFill>
                  <a:srgbClr val="025249"/>
                </a:solidFill>
                <a:latin typeface="Source Code Pro" charset="0"/>
                <a:ea typeface="Source Code Pro" charset="0"/>
                <a:cs typeface="Source Code Pro" charset="0"/>
              </a:rPr>
              <a:t>class </a:t>
            </a:r>
            <a:r>
              <a:rPr lang="en-US" sz="1463" dirty="0" err="1">
                <a:solidFill>
                  <a:srgbClr val="025249"/>
                </a:solidFill>
                <a:latin typeface="Source Code Pro" charset="0"/>
                <a:ea typeface="Source Code Pro" charset="0"/>
                <a:cs typeface="Source Code Pro" charset="0"/>
              </a:rPr>
              <a:t>PasswordForm</a:t>
            </a:r>
            <a:r>
              <a:rPr lang="en-US" sz="1463" dirty="0">
                <a:solidFill>
                  <a:srgbClr val="025249"/>
                </a:solidFill>
                <a:latin typeface="Source Code Pro" charset="0"/>
                <a:ea typeface="Source Code Pro" charset="0"/>
                <a:cs typeface="Source Code Pro" charset="0"/>
              </a:rPr>
              <a:t> extends </a:t>
            </a:r>
            <a:r>
              <a:rPr lang="en-US" sz="1463" dirty="0" err="1">
                <a:solidFill>
                  <a:srgbClr val="025249"/>
                </a:solidFill>
                <a:latin typeface="Source Code Pro" charset="0"/>
                <a:ea typeface="Source Code Pro" charset="0"/>
                <a:cs typeface="Source Code Pro" charset="0"/>
              </a:rPr>
              <a:t>React.Component</a:t>
            </a:r>
            <a:r>
              <a:rPr lang="en-US" sz="1463" dirty="0">
                <a:solidFill>
                  <a:srgbClr val="025249"/>
                </a:solidFill>
                <a:latin typeface="Source Code Pro" charset="0"/>
                <a:ea typeface="Source Code Pro" charset="0"/>
                <a:cs typeface="Source Code Pro" charset="0"/>
              </a:rPr>
              <a:t> {</a:t>
            </a:r>
          </a:p>
          <a:p>
            <a:pPr>
              <a:lnSpc>
                <a:spcPct val="120000"/>
              </a:lnSpc>
            </a:pPr>
            <a:r>
              <a:rPr lang="en-US" sz="1463" dirty="0">
                <a:solidFill>
                  <a:srgbClr val="025249"/>
                </a:solidFill>
                <a:latin typeface="Source Code Pro" charset="0"/>
                <a:ea typeface="Source Code Pro" charset="0"/>
                <a:cs typeface="Source Code Pro" charset="0"/>
              </a:rPr>
              <a:t>  render() {</a:t>
            </a:r>
          </a:p>
          <a:p>
            <a:pPr>
              <a:lnSpc>
                <a:spcPct val="120000"/>
              </a:lnSpc>
            </a:pPr>
            <a:r>
              <a:rPr lang="en-US" sz="1463" dirty="0">
                <a:solidFill>
                  <a:srgbClr val="025249"/>
                </a:solidFill>
                <a:latin typeface="Source Code Pro" charset="0"/>
                <a:ea typeface="Source Code Pro" charset="0"/>
                <a:cs typeface="Source Code Pro" charset="0"/>
              </a:rPr>
              <a:t>   return &lt;div</a:t>
            </a:r>
            <a:r>
              <a:rPr lang="en-US" sz="1463" dirty="0" smtClean="0">
                <a:solidFill>
                  <a:srgbClr val="025249"/>
                </a:solidFill>
                <a:latin typeface="Source Code Pro" charset="0"/>
                <a:ea typeface="Source Code Pro" charset="0"/>
                <a:cs typeface="Source Code Pro" charset="0"/>
              </a:rPr>
              <a:t>&gt;</a:t>
            </a:r>
            <a:endParaRPr lang="en-US" sz="1463" dirty="0">
              <a:solidFill>
                <a:srgbClr val="025249"/>
              </a:solidFill>
              <a:latin typeface="Source Code Pro" charset="0"/>
              <a:ea typeface="Source Code Pro" charset="0"/>
              <a:cs typeface="Source Code Pro" charset="0"/>
            </a:endParaRPr>
          </a:p>
          <a:p>
            <a:pPr>
              <a:lnSpc>
                <a:spcPct val="120000"/>
              </a:lnSpc>
            </a:pPr>
            <a:r>
              <a:rPr lang="en-US" sz="1463" dirty="0">
                <a:solidFill>
                  <a:srgbClr val="025249"/>
                </a:solidFill>
                <a:latin typeface="Source Code Pro" charset="0"/>
                <a:ea typeface="Source Code Pro" charset="0"/>
                <a:cs typeface="Source Code Pro" charset="0"/>
              </a:rPr>
              <a:t>     &lt;input</a:t>
            </a: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a:solidFill>
                  <a:srgbClr val="EF7D1D"/>
                </a:solidFill>
                <a:latin typeface="Source Code Pro" charset="0"/>
                <a:ea typeface="Source Code Pro" charset="0"/>
                <a:cs typeface="Source Code Pro" charset="0"/>
              </a:rPr>
              <a:t>value={</a:t>
            </a:r>
            <a:r>
              <a:rPr lang="en-US" sz="1463" dirty="0" err="1">
                <a:solidFill>
                  <a:srgbClr val="EF7D1D"/>
                </a:solidFill>
                <a:latin typeface="Source Code Pro" charset="0"/>
                <a:ea typeface="Source Code Pro" charset="0"/>
                <a:cs typeface="Source Code Pro" charset="0"/>
              </a:rPr>
              <a:t>this.state.password</a:t>
            </a:r>
            <a:r>
              <a:rPr lang="en-US" sz="1463" dirty="0">
                <a:solidFill>
                  <a:srgbClr val="EF7D1D"/>
                </a:solidFill>
                <a:latin typeface="Source Code Pro" charset="0"/>
                <a:ea typeface="Source Code Pro" charset="0"/>
                <a:cs typeface="Source Code Pro" charset="0"/>
              </a:rPr>
              <a:t>}</a:t>
            </a:r>
          </a:p>
          <a:p>
            <a:pPr>
              <a:lnSpc>
                <a:spcPct val="120000"/>
              </a:lnSpc>
            </a:pPr>
            <a:r>
              <a:rPr lang="en-US" sz="1463" dirty="0">
                <a:solidFill>
                  <a:srgbClr val="025249"/>
                </a:solidFill>
                <a:latin typeface="Source Code Pro" charset="0"/>
                <a:ea typeface="Source Code Pro" charset="0"/>
                <a:cs typeface="Source Code Pro" charset="0"/>
              </a:rPr>
              <a:t>       </a:t>
            </a: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smtClean="0">
                <a:solidFill>
                  <a:srgbClr val="025249"/>
                </a:solidFill>
                <a:latin typeface="Source Code Pro" charset="0"/>
                <a:ea typeface="Source Code Pro" charset="0"/>
                <a:cs typeface="Source Code Pro" charset="0"/>
              </a:rPr>
              <a:t>/&gt;</a:t>
            </a: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smtClean="0">
                <a:solidFill>
                  <a:srgbClr val="025249"/>
                </a:solidFill>
                <a:latin typeface="Source Code Pro" charset="0"/>
                <a:ea typeface="Source Code Pro" charset="0"/>
                <a:cs typeface="Source Code Pro" charset="0"/>
              </a:rPr>
              <a:t>    . . .</a:t>
            </a:r>
            <a:endParaRPr lang="en-US" sz="1463" dirty="0">
              <a:solidFill>
                <a:srgbClr val="025249"/>
              </a:solidFill>
              <a:latin typeface="Source Code Pro" charset="0"/>
              <a:ea typeface="Source Code Pro" charset="0"/>
              <a:cs typeface="Source Code Pro" charset="0"/>
            </a:endParaRPr>
          </a:p>
          <a:p>
            <a:pPr>
              <a:lnSpc>
                <a:spcPct val="120000"/>
              </a:lnSpc>
            </a:pPr>
            <a:r>
              <a:rPr lang="en-US" sz="1463" dirty="0">
                <a:solidFill>
                  <a:srgbClr val="025249"/>
                </a:solidFill>
                <a:latin typeface="Source Code Pro" charset="0"/>
                <a:ea typeface="Source Code Pro" charset="0"/>
                <a:cs typeface="Source Code Pro" charset="0"/>
              </a:rPr>
              <a:t>   &lt;/div&gt;;</a:t>
            </a:r>
          </a:p>
          <a:p>
            <a:pPr>
              <a:lnSpc>
                <a:spcPct val="120000"/>
              </a:lnSpc>
            </a:pPr>
            <a:r>
              <a:rPr lang="en-US" sz="1463" dirty="0">
                <a:solidFill>
                  <a:srgbClr val="025249"/>
                </a:solidFill>
                <a:latin typeface="Source Code Pro" charset="0"/>
                <a:ea typeface="Source Code Pro" charset="0"/>
                <a:cs typeface="Source Code Pro" charset="0"/>
              </a:rPr>
              <a:t>  }</a:t>
            </a:r>
          </a:p>
          <a:p>
            <a:pPr>
              <a:lnSpc>
                <a:spcPct val="120000"/>
              </a:lnSpc>
            </a:pPr>
            <a:endParaRPr lang="en-US" sz="1463" dirty="0">
              <a:solidFill>
                <a:srgbClr val="025249"/>
              </a:solidFill>
              <a:latin typeface="Source Code Pro" charset="0"/>
              <a:ea typeface="Source Code Pro" charset="0"/>
              <a:cs typeface="Source Code Pro" charset="0"/>
            </a:endParaRPr>
          </a:p>
          <a:p>
            <a:pPr>
              <a:lnSpc>
                <a:spcPct val="120000"/>
              </a:lnSpc>
            </a:pPr>
            <a:endParaRPr lang="en-US" sz="1463" dirty="0" smtClean="0">
              <a:solidFill>
                <a:srgbClr val="025249"/>
              </a:solidFill>
              <a:latin typeface="Source Code Pro" charset="0"/>
              <a:ea typeface="Source Code Pro" charset="0"/>
              <a:cs typeface="Source Code Pro" charset="0"/>
            </a:endParaRPr>
          </a:p>
          <a:p>
            <a:pPr>
              <a:lnSpc>
                <a:spcPct val="120000"/>
              </a:lnSpc>
            </a:pPr>
            <a:endParaRPr lang="en-US" sz="1463" dirty="0">
              <a:solidFill>
                <a:srgbClr val="025249"/>
              </a:solidFill>
              <a:latin typeface="Source Code Pro" charset="0"/>
              <a:ea typeface="Source Code Pro" charset="0"/>
              <a:cs typeface="Source Code Pro" charset="0"/>
            </a:endParaRPr>
          </a:p>
          <a:p>
            <a:pPr>
              <a:lnSpc>
                <a:spcPct val="120000"/>
              </a:lnSpc>
            </a:pPr>
            <a:endParaRPr lang="en-US" sz="1463" dirty="0" smtClean="0">
              <a:solidFill>
                <a:srgbClr val="025249"/>
              </a:solidFill>
              <a:latin typeface="Source Code Pro" charset="0"/>
              <a:ea typeface="Source Code Pro" charset="0"/>
              <a:cs typeface="Source Code Pro" charset="0"/>
            </a:endParaRPr>
          </a:p>
          <a:p>
            <a:pPr>
              <a:lnSpc>
                <a:spcPct val="120000"/>
              </a:lnSpc>
            </a:pPr>
            <a:r>
              <a:rPr lang="en-US" sz="1463" dirty="0" smtClean="0">
                <a:solidFill>
                  <a:srgbClr val="025249"/>
                </a:solidFill>
                <a:latin typeface="Source Code Pro" charset="0"/>
                <a:ea typeface="Source Code Pro" charset="0"/>
                <a:cs typeface="Source Code Pro" charset="0"/>
              </a:rPr>
              <a:t>}</a:t>
            </a:r>
            <a:endParaRPr lang="en-US" sz="1463" dirty="0">
              <a:solidFill>
                <a:srgbClr val="025249"/>
              </a:solidFill>
              <a:latin typeface="Source Code Pro" charset="0"/>
              <a:ea typeface="Source Code Pro" charset="0"/>
              <a:cs typeface="Source Code Pro" charset="0"/>
            </a:endParaRPr>
          </a:p>
        </p:txBody>
      </p:sp>
      <p:sp>
        <p:nvSpPr>
          <p:cNvPr id="31" name="Rechteck 30"/>
          <p:cNvSpPr/>
          <p:nvPr/>
        </p:nvSpPr>
        <p:spPr>
          <a:xfrm>
            <a:off x="172497" y="3371134"/>
            <a:ext cx="3301463" cy="307777"/>
          </a:xfrm>
          <a:prstGeom prst="rect">
            <a:avLst/>
          </a:prstGeom>
        </p:spPr>
        <p:txBody>
          <a:bodyPr wrap="square">
            <a:spAutoFit/>
          </a:bodyPr>
          <a:lstStyle/>
          <a:p>
            <a:r>
              <a:rPr lang="de-DE" sz="1400" b="1" dirty="0">
                <a:solidFill>
                  <a:srgbClr val="025249"/>
                </a:solidFill>
                <a:latin typeface="Source Sans Pro Semibold" charset="0"/>
                <a:ea typeface="Source Sans Pro Semibold" charset="0"/>
                <a:cs typeface="Source Sans Pro Semibold" charset="0"/>
              </a:rPr>
              <a:t>1. Input mit Wert aus State befüllen</a:t>
            </a:r>
          </a:p>
        </p:txBody>
      </p:sp>
    </p:spTree>
    <p:extLst>
      <p:ext uri="{BB962C8B-B14F-4D97-AF65-F5344CB8AC3E}">
        <p14:creationId xmlns:p14="http://schemas.microsoft.com/office/powerpoint/2010/main" val="207674035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Beispiel: Eingabefeld</a:t>
            </a:r>
            <a:endParaRPr lang="de-DE" dirty="0"/>
          </a:p>
        </p:txBody>
      </p:sp>
      <p:grpSp>
        <p:nvGrpSpPr>
          <p:cNvPr id="6" name="Gruppierung 5"/>
          <p:cNvGrpSpPr/>
          <p:nvPr/>
        </p:nvGrpSpPr>
        <p:grpSpPr>
          <a:xfrm>
            <a:off x="6726015" y="1539500"/>
            <a:ext cx="887759" cy="400957"/>
            <a:chOff x="8448861" y="1079077"/>
            <a:chExt cx="1092626" cy="493486"/>
          </a:xfrm>
        </p:grpSpPr>
        <p:sp>
          <p:nvSpPr>
            <p:cNvPr id="12" name="Inhaltsplatzhalter 6"/>
            <p:cNvSpPr txBox="1">
              <a:spLocks/>
            </p:cNvSpPr>
            <p:nvPr/>
          </p:nvSpPr>
          <p:spPr>
            <a:xfrm>
              <a:off x="8884317" y="1214428"/>
              <a:ext cx="657170" cy="232739"/>
            </a:xfrm>
            <a:prstGeom prst="rect">
              <a:avLst/>
            </a:prstGeom>
          </p:spPr>
          <p:txBody>
            <a:bodyPr vert="horz" lIns="0" tIns="0" rIns="0" bIns="0" rtlCol="0">
              <a:normAutofit lnSpcReduction="10000"/>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de-DE" sz="1300" spc="41" dirty="0" err="1">
                  <a:solidFill>
                    <a:srgbClr val="41719C"/>
                  </a:solidFill>
                  <a:latin typeface="Source Sans Pro" charset="0"/>
                  <a:ea typeface="Source Sans Pro" charset="0"/>
                  <a:cs typeface="Source Sans Pro" charset="0"/>
                </a:rPr>
                <a:t>input</a:t>
              </a:r>
              <a:endParaRPr lang="de-DE" sz="813" spc="41" dirty="0">
                <a:solidFill>
                  <a:srgbClr val="41719C"/>
                </a:solidFill>
                <a:latin typeface="Source Sans Pro" charset="0"/>
                <a:ea typeface="Source Sans Pro" charset="0"/>
                <a:cs typeface="Source Sans Pro" charset="0"/>
              </a:endParaRPr>
            </a:p>
          </p:txBody>
        </p:sp>
        <p:cxnSp>
          <p:nvCxnSpPr>
            <p:cNvPr id="13" name="Gerade Verbindung 10"/>
            <p:cNvCxnSpPr/>
            <p:nvPr/>
          </p:nvCxnSpPr>
          <p:spPr>
            <a:xfrm flipV="1">
              <a:off x="8659078" y="1079077"/>
              <a:ext cx="0" cy="493486"/>
            </a:xfrm>
            <a:prstGeom prst="line">
              <a:avLst/>
            </a:prstGeom>
            <a:ln w="1651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4" name="Gerade Verbindung 10"/>
            <p:cNvCxnSpPr/>
            <p:nvPr/>
          </p:nvCxnSpPr>
          <p:spPr>
            <a:xfrm flipH="1">
              <a:off x="8659078" y="1325820"/>
              <a:ext cx="162245" cy="0"/>
            </a:xfrm>
            <a:prstGeom prst="line">
              <a:avLst/>
            </a:prstGeom>
            <a:ln w="1651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5" name="Gerade Verbindung 10"/>
            <p:cNvCxnSpPr/>
            <p:nvPr/>
          </p:nvCxnSpPr>
          <p:spPr>
            <a:xfrm flipH="1">
              <a:off x="8448861" y="1079077"/>
              <a:ext cx="210218" cy="0"/>
            </a:xfrm>
            <a:prstGeom prst="line">
              <a:avLst/>
            </a:prstGeom>
            <a:ln w="1651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7" name="Gerade Verbindung 10"/>
            <p:cNvCxnSpPr/>
            <p:nvPr/>
          </p:nvCxnSpPr>
          <p:spPr>
            <a:xfrm flipH="1">
              <a:off x="8448862" y="1572563"/>
              <a:ext cx="210216" cy="0"/>
            </a:xfrm>
            <a:prstGeom prst="line">
              <a:avLst/>
            </a:prstGeom>
            <a:ln w="1651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grpSp>
      <p:grpSp>
        <p:nvGrpSpPr>
          <p:cNvPr id="3" name="Gruppierung 2"/>
          <p:cNvGrpSpPr/>
          <p:nvPr/>
        </p:nvGrpSpPr>
        <p:grpSpPr>
          <a:xfrm>
            <a:off x="3340465" y="1461379"/>
            <a:ext cx="3225072" cy="548587"/>
            <a:chOff x="3676807" y="1007312"/>
            <a:chExt cx="3969319" cy="675184"/>
          </a:xfrm>
        </p:grpSpPr>
        <p:pic>
          <p:nvPicPr>
            <p:cNvPr id="10" name="Bild 9"/>
            <p:cNvPicPr>
              <a:picLocks noChangeAspect="1"/>
            </p:cNvPicPr>
            <p:nvPr/>
          </p:nvPicPr>
          <p:blipFill rotWithShape="1">
            <a:blip r:embed="rId3"/>
            <a:srcRect b="81842"/>
            <a:stretch/>
          </p:blipFill>
          <p:spPr>
            <a:xfrm>
              <a:off x="3676807" y="1007312"/>
              <a:ext cx="3969319" cy="675184"/>
            </a:xfrm>
            <a:prstGeom prst="rect">
              <a:avLst/>
            </a:prstGeom>
          </p:spPr>
        </p:pic>
        <p:sp>
          <p:nvSpPr>
            <p:cNvPr id="11" name="Rechteck 10"/>
            <p:cNvSpPr/>
            <p:nvPr/>
          </p:nvSpPr>
          <p:spPr>
            <a:xfrm>
              <a:off x="3841109" y="1159751"/>
              <a:ext cx="856343" cy="333660"/>
            </a:xfrm>
            <a:prstGeom prst="rect">
              <a:avLst/>
            </a:prstGeom>
            <a:noFill/>
            <a:ln w="15240">
              <a:solidFill>
                <a:srgbClr val="EF7D1D"/>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463"/>
            </a:p>
          </p:txBody>
        </p:sp>
      </p:grpSp>
      <p:sp>
        <p:nvSpPr>
          <p:cNvPr id="21" name="Inhaltsplatzhalter 6"/>
          <p:cNvSpPr txBox="1">
            <a:spLocks/>
          </p:cNvSpPr>
          <p:nvPr/>
        </p:nvSpPr>
        <p:spPr>
          <a:xfrm>
            <a:off x="2405071" y="1604728"/>
            <a:ext cx="830309" cy="278588"/>
          </a:xfrm>
          <a:prstGeom prst="rect">
            <a:avLst/>
          </a:prstGeom>
        </p:spPr>
        <p:txBody>
          <a:bodyPr vert="horz" lIns="0" tIns="0" rIns="0" bIns="0" rtlCol="0">
            <a:normAutofit/>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de-DE" sz="1300" spc="41">
                <a:solidFill>
                  <a:srgbClr val="EF7D1D"/>
                </a:solidFill>
                <a:latin typeface="Source Sans Pro" charset="0"/>
                <a:ea typeface="Source Sans Pro" charset="0"/>
                <a:cs typeface="Source Sans Pro" charset="0"/>
              </a:rPr>
              <a:t>Zustand!</a:t>
            </a:r>
            <a:endParaRPr lang="de-DE" sz="813" spc="41" dirty="0">
              <a:solidFill>
                <a:srgbClr val="EF7D1D"/>
              </a:solidFill>
              <a:latin typeface="Source Sans Pro" charset="0"/>
              <a:ea typeface="Source Sans Pro" charset="0"/>
              <a:cs typeface="Source Sans Pro" charset="0"/>
            </a:endParaRPr>
          </a:p>
        </p:txBody>
      </p:sp>
      <p:cxnSp>
        <p:nvCxnSpPr>
          <p:cNvPr id="23" name="Gerade Verbindung 10"/>
          <p:cNvCxnSpPr/>
          <p:nvPr/>
        </p:nvCxnSpPr>
        <p:spPr>
          <a:xfrm flipH="1">
            <a:off x="3130296" y="1707888"/>
            <a:ext cx="349188" cy="0"/>
          </a:xfrm>
          <a:prstGeom prst="line">
            <a:avLst/>
          </a:prstGeom>
          <a:ln w="16510">
            <a:solidFill>
              <a:srgbClr val="EF7D1D"/>
            </a:solidFill>
            <a:prstDash val="sysDash"/>
            <a:bevel/>
          </a:ln>
          <a:effectLst/>
        </p:spPr>
        <p:style>
          <a:lnRef idx="2">
            <a:schemeClr val="accent1"/>
          </a:lnRef>
          <a:fillRef idx="0">
            <a:schemeClr val="accent1"/>
          </a:fillRef>
          <a:effectRef idx="1">
            <a:schemeClr val="accent1"/>
          </a:effectRef>
          <a:fontRef idx="minor">
            <a:schemeClr val="tx1"/>
          </a:fontRef>
        </p:style>
      </p:cxnSp>
      <p:sp>
        <p:nvSpPr>
          <p:cNvPr id="29" name="Textfeld 28"/>
          <p:cNvSpPr txBox="1"/>
          <p:nvPr/>
        </p:nvSpPr>
        <p:spPr>
          <a:xfrm>
            <a:off x="2922270" y="2264472"/>
            <a:ext cx="6597396" cy="4052071"/>
          </a:xfrm>
          <a:prstGeom prst="rect">
            <a:avLst/>
          </a:prstGeom>
          <a:noFill/>
        </p:spPr>
        <p:txBody>
          <a:bodyPr wrap="square" lIns="0" tIns="0" rIns="0" bIns="0" rtlCol="0">
            <a:spAutoFit/>
          </a:bodyPr>
          <a:lstStyle/>
          <a:p>
            <a:pPr>
              <a:lnSpc>
                <a:spcPct val="120000"/>
              </a:lnSpc>
            </a:pPr>
            <a:r>
              <a:rPr lang="en-US" sz="1463" dirty="0">
                <a:solidFill>
                  <a:srgbClr val="025249"/>
                </a:solidFill>
                <a:latin typeface="Source Code Pro" charset="0"/>
                <a:ea typeface="Source Code Pro" charset="0"/>
                <a:cs typeface="Source Code Pro" charset="0"/>
              </a:rPr>
              <a:t>class </a:t>
            </a:r>
            <a:r>
              <a:rPr lang="en-US" sz="1463" dirty="0" err="1">
                <a:solidFill>
                  <a:srgbClr val="025249"/>
                </a:solidFill>
                <a:latin typeface="Source Code Pro" charset="0"/>
                <a:ea typeface="Source Code Pro" charset="0"/>
                <a:cs typeface="Source Code Pro" charset="0"/>
              </a:rPr>
              <a:t>PasswordForm</a:t>
            </a:r>
            <a:r>
              <a:rPr lang="en-US" sz="1463" dirty="0">
                <a:solidFill>
                  <a:srgbClr val="025249"/>
                </a:solidFill>
                <a:latin typeface="Source Code Pro" charset="0"/>
                <a:ea typeface="Source Code Pro" charset="0"/>
                <a:cs typeface="Source Code Pro" charset="0"/>
              </a:rPr>
              <a:t> extends </a:t>
            </a:r>
            <a:r>
              <a:rPr lang="en-US" sz="1463" dirty="0" err="1">
                <a:solidFill>
                  <a:srgbClr val="025249"/>
                </a:solidFill>
                <a:latin typeface="Source Code Pro" charset="0"/>
                <a:ea typeface="Source Code Pro" charset="0"/>
                <a:cs typeface="Source Code Pro" charset="0"/>
              </a:rPr>
              <a:t>React.Component</a:t>
            </a:r>
            <a:r>
              <a:rPr lang="en-US" sz="1463" dirty="0">
                <a:solidFill>
                  <a:srgbClr val="025249"/>
                </a:solidFill>
                <a:latin typeface="Source Code Pro" charset="0"/>
                <a:ea typeface="Source Code Pro" charset="0"/>
                <a:cs typeface="Source Code Pro" charset="0"/>
              </a:rPr>
              <a:t> {</a:t>
            </a:r>
          </a:p>
          <a:p>
            <a:pPr>
              <a:lnSpc>
                <a:spcPct val="120000"/>
              </a:lnSpc>
            </a:pPr>
            <a:r>
              <a:rPr lang="en-US" sz="1463" dirty="0">
                <a:solidFill>
                  <a:srgbClr val="025249"/>
                </a:solidFill>
                <a:latin typeface="Source Code Pro" charset="0"/>
                <a:ea typeface="Source Code Pro" charset="0"/>
                <a:cs typeface="Source Code Pro" charset="0"/>
              </a:rPr>
              <a:t>  render() {</a:t>
            </a:r>
          </a:p>
          <a:p>
            <a:pPr>
              <a:lnSpc>
                <a:spcPct val="120000"/>
              </a:lnSpc>
            </a:pPr>
            <a:r>
              <a:rPr lang="en-US" sz="1463" dirty="0">
                <a:solidFill>
                  <a:srgbClr val="025249"/>
                </a:solidFill>
                <a:latin typeface="Source Code Pro" charset="0"/>
                <a:ea typeface="Source Code Pro" charset="0"/>
                <a:cs typeface="Source Code Pro" charset="0"/>
              </a:rPr>
              <a:t>   return &lt;div</a:t>
            </a:r>
            <a:r>
              <a:rPr lang="en-US" sz="1463" dirty="0" smtClean="0">
                <a:solidFill>
                  <a:srgbClr val="025249"/>
                </a:solidFill>
                <a:latin typeface="Source Code Pro" charset="0"/>
                <a:ea typeface="Source Code Pro" charset="0"/>
                <a:cs typeface="Source Code Pro" charset="0"/>
              </a:rPr>
              <a:t>&gt;</a:t>
            </a:r>
            <a:endParaRPr lang="en-US" sz="1463" dirty="0">
              <a:solidFill>
                <a:srgbClr val="025249"/>
              </a:solidFill>
              <a:latin typeface="Source Code Pro" charset="0"/>
              <a:ea typeface="Source Code Pro" charset="0"/>
              <a:cs typeface="Source Code Pro" charset="0"/>
            </a:endParaRPr>
          </a:p>
          <a:p>
            <a:pPr>
              <a:lnSpc>
                <a:spcPct val="120000"/>
              </a:lnSpc>
            </a:pPr>
            <a:r>
              <a:rPr lang="en-US" sz="1463" dirty="0">
                <a:solidFill>
                  <a:srgbClr val="025249"/>
                </a:solidFill>
                <a:latin typeface="Source Code Pro" charset="0"/>
                <a:ea typeface="Source Code Pro" charset="0"/>
                <a:cs typeface="Source Code Pro" charset="0"/>
              </a:rPr>
              <a:t>     &lt;input</a:t>
            </a:r>
          </a:p>
          <a:p>
            <a:pPr>
              <a:lnSpc>
                <a:spcPct val="120000"/>
              </a:lnSpc>
            </a:pPr>
            <a:r>
              <a:rPr lang="en-US" sz="1463" dirty="0">
                <a:solidFill>
                  <a:srgbClr val="025249"/>
                </a:solidFill>
                <a:latin typeface="Source Code Pro" charset="0"/>
                <a:ea typeface="Source Code Pro" charset="0"/>
                <a:cs typeface="Source Code Pro" charset="0"/>
              </a:rPr>
              <a:t>       value={</a:t>
            </a:r>
            <a:r>
              <a:rPr lang="en-US" sz="1463" dirty="0" err="1">
                <a:solidFill>
                  <a:srgbClr val="025249"/>
                </a:solidFill>
                <a:latin typeface="Source Code Pro" charset="0"/>
                <a:ea typeface="Source Code Pro" charset="0"/>
                <a:cs typeface="Source Code Pro" charset="0"/>
              </a:rPr>
              <a:t>this.state.password</a:t>
            </a:r>
            <a:r>
              <a:rPr lang="en-US" sz="1463" dirty="0">
                <a:solidFill>
                  <a:srgbClr val="025249"/>
                </a:solidFill>
                <a:latin typeface="Source Code Pro" charset="0"/>
                <a:ea typeface="Source Code Pro" charset="0"/>
                <a:cs typeface="Source Code Pro" charset="0"/>
              </a:rPr>
              <a:t>}</a:t>
            </a:r>
          </a:p>
          <a:p>
            <a:pPr>
              <a:lnSpc>
                <a:spcPct val="120000"/>
              </a:lnSpc>
            </a:pPr>
            <a:r>
              <a:rPr lang="en-US" sz="1463" dirty="0">
                <a:solidFill>
                  <a:srgbClr val="025249"/>
                </a:solidFill>
                <a:latin typeface="Source Code Pro" charset="0"/>
                <a:ea typeface="Source Code Pro" charset="0"/>
                <a:cs typeface="Source Code Pro" charset="0"/>
              </a:rPr>
              <a:t>       </a:t>
            </a:r>
            <a:r>
              <a:rPr lang="en-US" sz="1463" b="1" dirty="0" err="1">
                <a:solidFill>
                  <a:srgbClr val="EF7D1D"/>
                </a:solidFill>
                <a:latin typeface="Source Code Pro" charset="0"/>
                <a:ea typeface="Source Code Pro" charset="0"/>
                <a:cs typeface="Source Code Pro" charset="0"/>
              </a:rPr>
              <a:t>onChange</a:t>
            </a:r>
            <a:r>
              <a:rPr lang="en-US" sz="1463" dirty="0">
                <a:solidFill>
                  <a:srgbClr val="EF7D1D"/>
                </a:solidFill>
                <a:latin typeface="Source Code Pro" charset="0"/>
                <a:ea typeface="Source Code Pro" charset="0"/>
                <a:cs typeface="Source Code Pro" charset="0"/>
              </a:rPr>
              <a:t>={e=&gt;</a:t>
            </a:r>
            <a:r>
              <a:rPr lang="en-US" sz="1463" dirty="0" err="1">
                <a:solidFill>
                  <a:srgbClr val="EF7D1D"/>
                </a:solidFill>
                <a:latin typeface="Source Code Pro" charset="0"/>
                <a:ea typeface="Source Code Pro" charset="0"/>
                <a:cs typeface="Source Code Pro" charset="0"/>
              </a:rPr>
              <a:t>this.onPasswordChange</a:t>
            </a:r>
            <a:r>
              <a:rPr lang="en-US" sz="1463" dirty="0">
                <a:solidFill>
                  <a:srgbClr val="EF7D1D"/>
                </a:solidFill>
                <a:latin typeface="Source Code Pro" charset="0"/>
                <a:ea typeface="Source Code Pro" charset="0"/>
                <a:cs typeface="Source Code Pro" charset="0"/>
              </a:rPr>
              <a:t>(</a:t>
            </a:r>
            <a:r>
              <a:rPr lang="en-US" sz="1463" dirty="0" err="1">
                <a:solidFill>
                  <a:srgbClr val="EF7D1D"/>
                </a:solidFill>
                <a:latin typeface="Source Code Pro" charset="0"/>
                <a:ea typeface="Source Code Pro" charset="0"/>
                <a:cs typeface="Source Code Pro" charset="0"/>
              </a:rPr>
              <a:t>e.target.value</a:t>
            </a:r>
            <a:r>
              <a:rPr lang="en-US" sz="1463" dirty="0">
                <a:solidFill>
                  <a:srgbClr val="EF7D1D"/>
                </a:solidFill>
                <a:latin typeface="Source Code Pro" charset="0"/>
                <a:ea typeface="Source Code Pro" charset="0"/>
                <a:cs typeface="Source Code Pro" charset="0"/>
              </a:rPr>
              <a:t>)}</a:t>
            </a:r>
            <a:r>
              <a:rPr lang="en-US" sz="1463" dirty="0">
                <a:solidFill>
                  <a:srgbClr val="025249"/>
                </a:solidFill>
                <a:latin typeface="Source Code Pro" charset="0"/>
                <a:ea typeface="Source Code Pro" charset="0"/>
                <a:cs typeface="Source Code Pro" charset="0"/>
              </a:rPr>
              <a:t> </a:t>
            </a: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smtClean="0">
                <a:solidFill>
                  <a:srgbClr val="025249"/>
                </a:solidFill>
                <a:latin typeface="Source Code Pro" charset="0"/>
                <a:ea typeface="Source Code Pro" charset="0"/>
                <a:cs typeface="Source Code Pro" charset="0"/>
              </a:rPr>
              <a:t>/&gt;</a:t>
            </a: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smtClean="0">
                <a:solidFill>
                  <a:srgbClr val="025249"/>
                </a:solidFill>
                <a:latin typeface="Source Code Pro" charset="0"/>
                <a:ea typeface="Source Code Pro" charset="0"/>
                <a:cs typeface="Source Code Pro" charset="0"/>
              </a:rPr>
              <a:t>    . . .</a:t>
            </a:r>
            <a:endParaRPr lang="en-US" sz="1463" dirty="0">
              <a:solidFill>
                <a:srgbClr val="025249"/>
              </a:solidFill>
              <a:latin typeface="Source Code Pro" charset="0"/>
              <a:ea typeface="Source Code Pro" charset="0"/>
              <a:cs typeface="Source Code Pro" charset="0"/>
            </a:endParaRPr>
          </a:p>
          <a:p>
            <a:pPr>
              <a:lnSpc>
                <a:spcPct val="120000"/>
              </a:lnSpc>
            </a:pPr>
            <a:r>
              <a:rPr lang="en-US" sz="1463" dirty="0">
                <a:solidFill>
                  <a:srgbClr val="025249"/>
                </a:solidFill>
                <a:latin typeface="Source Code Pro" charset="0"/>
                <a:ea typeface="Source Code Pro" charset="0"/>
                <a:cs typeface="Source Code Pro" charset="0"/>
              </a:rPr>
              <a:t>   &lt;/div&gt;;</a:t>
            </a:r>
          </a:p>
          <a:p>
            <a:pPr>
              <a:lnSpc>
                <a:spcPct val="120000"/>
              </a:lnSpc>
            </a:pPr>
            <a:r>
              <a:rPr lang="en-US" sz="1463" dirty="0">
                <a:solidFill>
                  <a:srgbClr val="025249"/>
                </a:solidFill>
                <a:latin typeface="Source Code Pro" charset="0"/>
                <a:ea typeface="Source Code Pro" charset="0"/>
                <a:cs typeface="Source Code Pro" charset="0"/>
              </a:rPr>
              <a:t>  }</a:t>
            </a:r>
          </a:p>
          <a:p>
            <a:pPr>
              <a:lnSpc>
                <a:spcPct val="120000"/>
              </a:lnSpc>
            </a:pPr>
            <a:endParaRPr lang="en-US" sz="1463" dirty="0">
              <a:solidFill>
                <a:srgbClr val="025249"/>
              </a:solidFill>
              <a:latin typeface="Source Code Pro" charset="0"/>
              <a:ea typeface="Source Code Pro" charset="0"/>
              <a:cs typeface="Source Code Pro" charset="0"/>
            </a:endParaRP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err="1">
                <a:solidFill>
                  <a:srgbClr val="EF7D1D"/>
                </a:solidFill>
                <a:latin typeface="Source Code Pro" charset="0"/>
                <a:ea typeface="Source Code Pro" charset="0"/>
                <a:cs typeface="Source Code Pro" charset="0"/>
              </a:rPr>
              <a:t>onPasswordChange</a:t>
            </a:r>
            <a:r>
              <a:rPr lang="en-US" sz="1463" dirty="0">
                <a:solidFill>
                  <a:srgbClr val="EF7D1D"/>
                </a:solidFill>
                <a:latin typeface="Source Code Pro" charset="0"/>
                <a:ea typeface="Source Code Pro" charset="0"/>
                <a:cs typeface="Source Code Pro" charset="0"/>
              </a:rPr>
              <a:t>(</a:t>
            </a:r>
            <a:r>
              <a:rPr lang="en-US" sz="1463" dirty="0" err="1">
                <a:solidFill>
                  <a:srgbClr val="EF7D1D"/>
                </a:solidFill>
                <a:latin typeface="Source Code Pro" charset="0"/>
                <a:ea typeface="Source Code Pro" charset="0"/>
                <a:cs typeface="Source Code Pro" charset="0"/>
              </a:rPr>
              <a:t>newPassword</a:t>
            </a:r>
            <a:r>
              <a:rPr lang="en-US" sz="1463" dirty="0">
                <a:solidFill>
                  <a:srgbClr val="EF7D1D"/>
                </a:solidFill>
                <a:latin typeface="Source Code Pro" charset="0"/>
                <a:ea typeface="Source Code Pro" charset="0"/>
                <a:cs typeface="Source Code Pro" charset="0"/>
              </a:rPr>
              <a:t>) {</a:t>
            </a:r>
          </a:p>
          <a:p>
            <a:pPr>
              <a:lnSpc>
                <a:spcPct val="120000"/>
              </a:lnSpc>
            </a:pPr>
            <a:endParaRPr lang="en-US" sz="1463" dirty="0" smtClean="0">
              <a:solidFill>
                <a:srgbClr val="EF7D1D"/>
              </a:solidFill>
              <a:latin typeface="Source Code Pro" charset="0"/>
              <a:ea typeface="Source Code Pro" charset="0"/>
              <a:cs typeface="Source Code Pro" charset="0"/>
            </a:endParaRPr>
          </a:p>
          <a:p>
            <a:pPr>
              <a:lnSpc>
                <a:spcPct val="120000"/>
              </a:lnSpc>
            </a:pPr>
            <a:r>
              <a:rPr lang="en-US" sz="1463" dirty="0">
                <a:solidFill>
                  <a:srgbClr val="EF7D1D"/>
                </a:solidFill>
                <a:latin typeface="Source Code Pro" charset="0"/>
                <a:ea typeface="Source Code Pro" charset="0"/>
                <a:cs typeface="Source Code Pro" charset="0"/>
              </a:rPr>
              <a:t> </a:t>
            </a:r>
            <a:r>
              <a:rPr lang="en-US" sz="1463" dirty="0" smtClean="0">
                <a:solidFill>
                  <a:srgbClr val="EF7D1D"/>
                </a:solidFill>
                <a:latin typeface="Source Code Pro" charset="0"/>
                <a:ea typeface="Source Code Pro" charset="0"/>
                <a:cs typeface="Source Code Pro" charset="0"/>
              </a:rPr>
              <a:t> }</a:t>
            </a:r>
            <a:r>
              <a:rPr lang="en-US" sz="1463" dirty="0" smtClean="0">
                <a:solidFill>
                  <a:srgbClr val="025249"/>
                </a:solidFill>
                <a:latin typeface="Source Code Pro" charset="0"/>
                <a:ea typeface="Source Code Pro" charset="0"/>
                <a:cs typeface="Source Code Pro" charset="0"/>
              </a:rPr>
              <a:t>  </a:t>
            </a:r>
            <a:endParaRPr lang="en-US" sz="1463" dirty="0">
              <a:solidFill>
                <a:srgbClr val="025249"/>
              </a:solidFill>
              <a:latin typeface="Source Code Pro" charset="0"/>
              <a:ea typeface="Source Code Pro" charset="0"/>
              <a:cs typeface="Source Code Pro" charset="0"/>
            </a:endParaRPr>
          </a:p>
          <a:p>
            <a:pPr>
              <a:lnSpc>
                <a:spcPct val="120000"/>
              </a:lnSpc>
            </a:pPr>
            <a:r>
              <a:rPr lang="en-US" sz="1463" dirty="0">
                <a:solidFill>
                  <a:srgbClr val="025249"/>
                </a:solidFill>
                <a:latin typeface="Source Code Pro" charset="0"/>
                <a:ea typeface="Source Code Pro" charset="0"/>
                <a:cs typeface="Source Code Pro" charset="0"/>
              </a:rPr>
              <a:t>}</a:t>
            </a:r>
          </a:p>
        </p:txBody>
      </p:sp>
      <p:sp>
        <p:nvSpPr>
          <p:cNvPr id="31" name="Rechteck 30"/>
          <p:cNvSpPr/>
          <p:nvPr/>
        </p:nvSpPr>
        <p:spPr>
          <a:xfrm>
            <a:off x="172497" y="3371134"/>
            <a:ext cx="3301463" cy="307777"/>
          </a:xfrm>
          <a:prstGeom prst="rect">
            <a:avLst/>
          </a:prstGeom>
        </p:spPr>
        <p:txBody>
          <a:bodyPr wrap="square">
            <a:spAutoFit/>
          </a:bodyPr>
          <a:lstStyle/>
          <a:p>
            <a:r>
              <a:rPr lang="de-DE" sz="1400" b="1" dirty="0">
                <a:solidFill>
                  <a:srgbClr val="025249"/>
                </a:solidFill>
                <a:latin typeface="Source Sans Pro Semibold" charset="0"/>
                <a:ea typeface="Source Sans Pro Semibold" charset="0"/>
                <a:cs typeface="Source Sans Pro Semibold" charset="0"/>
              </a:rPr>
              <a:t>1. Input mit Wert aus State befüllen</a:t>
            </a:r>
          </a:p>
        </p:txBody>
      </p:sp>
      <p:sp>
        <p:nvSpPr>
          <p:cNvPr id="32" name="Rechteck 31"/>
          <p:cNvSpPr/>
          <p:nvPr/>
        </p:nvSpPr>
        <p:spPr>
          <a:xfrm>
            <a:off x="172497" y="3646209"/>
            <a:ext cx="2759679" cy="307777"/>
          </a:xfrm>
          <a:prstGeom prst="rect">
            <a:avLst/>
          </a:prstGeom>
        </p:spPr>
        <p:txBody>
          <a:bodyPr wrap="square">
            <a:spAutoFit/>
          </a:bodyPr>
          <a:lstStyle/>
          <a:p>
            <a:r>
              <a:rPr lang="de-DE" sz="1400" b="1" dirty="0" smtClean="0">
                <a:solidFill>
                  <a:srgbClr val="025249"/>
                </a:solidFill>
                <a:latin typeface="Source Sans Pro Semibold" charset="0"/>
                <a:ea typeface="Source Sans Pro Semibold" charset="0"/>
                <a:cs typeface="Source Sans Pro Semibold" charset="0"/>
              </a:rPr>
              <a:t>2a. </a:t>
            </a:r>
            <a:r>
              <a:rPr lang="de-DE" sz="1400" b="1" dirty="0">
                <a:solidFill>
                  <a:srgbClr val="025249"/>
                </a:solidFill>
                <a:latin typeface="Source Sans Pro Semibold" charset="0"/>
                <a:ea typeface="Source Sans Pro Semibold" charset="0"/>
                <a:cs typeface="Source Sans Pro Semibold" charset="0"/>
              </a:rPr>
              <a:t>Event </a:t>
            </a:r>
            <a:r>
              <a:rPr lang="de-DE" sz="1400" b="1" dirty="0" smtClean="0">
                <a:solidFill>
                  <a:srgbClr val="025249"/>
                </a:solidFill>
                <a:latin typeface="Source Sans Pro Semibold" charset="0"/>
                <a:ea typeface="Source Sans Pro Semibold" charset="0"/>
                <a:cs typeface="Source Sans Pro Semibold" charset="0"/>
              </a:rPr>
              <a:t>Handler registrieren</a:t>
            </a:r>
            <a:endParaRPr lang="de-DE" sz="1400" b="1" dirty="0">
              <a:solidFill>
                <a:srgbClr val="025249"/>
              </a:solidFill>
              <a:latin typeface="Source Sans Pro Semibold" charset="0"/>
              <a:ea typeface="Source Sans Pro Semibold" charset="0"/>
              <a:cs typeface="Source Sans Pro Semibold" charset="0"/>
            </a:endParaRPr>
          </a:p>
        </p:txBody>
      </p:sp>
      <p:sp>
        <p:nvSpPr>
          <p:cNvPr id="18" name="Rechteck 17"/>
          <p:cNvSpPr/>
          <p:nvPr/>
        </p:nvSpPr>
        <p:spPr>
          <a:xfrm>
            <a:off x="172497" y="5188936"/>
            <a:ext cx="2759679" cy="307777"/>
          </a:xfrm>
          <a:prstGeom prst="rect">
            <a:avLst/>
          </a:prstGeom>
        </p:spPr>
        <p:txBody>
          <a:bodyPr wrap="square">
            <a:spAutoFit/>
          </a:bodyPr>
          <a:lstStyle/>
          <a:p>
            <a:r>
              <a:rPr lang="de-DE" sz="1400" b="1" smtClean="0">
                <a:solidFill>
                  <a:srgbClr val="025249"/>
                </a:solidFill>
                <a:latin typeface="Source Sans Pro Semibold" charset="0"/>
                <a:ea typeface="Source Sans Pro Semibold" charset="0"/>
                <a:cs typeface="Source Sans Pro Semibold" charset="0"/>
              </a:rPr>
              <a:t>2b. </a:t>
            </a:r>
            <a:r>
              <a:rPr lang="de-DE" sz="1400" b="1" dirty="0">
                <a:solidFill>
                  <a:srgbClr val="025249"/>
                </a:solidFill>
                <a:latin typeface="Source Sans Pro Semibold" charset="0"/>
                <a:ea typeface="Source Sans Pro Semibold" charset="0"/>
                <a:cs typeface="Source Sans Pro Semibold" charset="0"/>
              </a:rPr>
              <a:t>Event </a:t>
            </a:r>
            <a:r>
              <a:rPr lang="de-DE" sz="1400" b="1" dirty="0" smtClean="0">
                <a:solidFill>
                  <a:srgbClr val="025249"/>
                </a:solidFill>
                <a:latin typeface="Source Sans Pro Semibold" charset="0"/>
                <a:ea typeface="Source Sans Pro Semibold" charset="0"/>
                <a:cs typeface="Source Sans Pro Semibold" charset="0"/>
              </a:rPr>
              <a:t>Handler</a:t>
            </a:r>
            <a:endParaRPr lang="de-DE" sz="1400" b="1" dirty="0">
              <a:solidFill>
                <a:srgbClr val="025249"/>
              </a:solidFill>
              <a:latin typeface="Source Sans Pro Semibold" charset="0"/>
              <a:ea typeface="Source Sans Pro Semibold" charset="0"/>
              <a:cs typeface="Source Sans Pro Semibold" charset="0"/>
            </a:endParaRPr>
          </a:p>
        </p:txBody>
      </p:sp>
    </p:spTree>
    <p:extLst>
      <p:ext uri="{BB962C8B-B14F-4D97-AF65-F5344CB8AC3E}">
        <p14:creationId xmlns:p14="http://schemas.microsoft.com/office/powerpoint/2010/main" val="59346521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Beispiel: Eingabefeld</a:t>
            </a:r>
            <a:endParaRPr lang="de-DE" dirty="0"/>
          </a:p>
        </p:txBody>
      </p:sp>
      <p:grpSp>
        <p:nvGrpSpPr>
          <p:cNvPr id="6" name="Gruppierung 5"/>
          <p:cNvGrpSpPr/>
          <p:nvPr/>
        </p:nvGrpSpPr>
        <p:grpSpPr>
          <a:xfrm>
            <a:off x="6726015" y="1539500"/>
            <a:ext cx="887759" cy="400957"/>
            <a:chOff x="8448861" y="1079077"/>
            <a:chExt cx="1092626" cy="493486"/>
          </a:xfrm>
        </p:grpSpPr>
        <p:sp>
          <p:nvSpPr>
            <p:cNvPr id="12" name="Inhaltsplatzhalter 6"/>
            <p:cNvSpPr txBox="1">
              <a:spLocks/>
            </p:cNvSpPr>
            <p:nvPr/>
          </p:nvSpPr>
          <p:spPr>
            <a:xfrm>
              <a:off x="8884317" y="1214428"/>
              <a:ext cx="657170" cy="232739"/>
            </a:xfrm>
            <a:prstGeom prst="rect">
              <a:avLst/>
            </a:prstGeom>
          </p:spPr>
          <p:txBody>
            <a:bodyPr vert="horz" lIns="0" tIns="0" rIns="0" bIns="0" rtlCol="0">
              <a:normAutofit lnSpcReduction="10000"/>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de-DE" sz="1300" spc="41" dirty="0" err="1">
                  <a:solidFill>
                    <a:srgbClr val="41719C"/>
                  </a:solidFill>
                  <a:latin typeface="Source Sans Pro" charset="0"/>
                  <a:ea typeface="Source Sans Pro" charset="0"/>
                  <a:cs typeface="Source Sans Pro" charset="0"/>
                </a:rPr>
                <a:t>input</a:t>
              </a:r>
              <a:endParaRPr lang="de-DE" sz="813" spc="41" dirty="0">
                <a:solidFill>
                  <a:srgbClr val="41719C"/>
                </a:solidFill>
                <a:latin typeface="Source Sans Pro" charset="0"/>
                <a:ea typeface="Source Sans Pro" charset="0"/>
                <a:cs typeface="Source Sans Pro" charset="0"/>
              </a:endParaRPr>
            </a:p>
          </p:txBody>
        </p:sp>
        <p:cxnSp>
          <p:nvCxnSpPr>
            <p:cNvPr id="13" name="Gerade Verbindung 10"/>
            <p:cNvCxnSpPr/>
            <p:nvPr/>
          </p:nvCxnSpPr>
          <p:spPr>
            <a:xfrm flipV="1">
              <a:off x="8659078" y="1079077"/>
              <a:ext cx="0" cy="493486"/>
            </a:xfrm>
            <a:prstGeom prst="line">
              <a:avLst/>
            </a:prstGeom>
            <a:ln w="1651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4" name="Gerade Verbindung 10"/>
            <p:cNvCxnSpPr/>
            <p:nvPr/>
          </p:nvCxnSpPr>
          <p:spPr>
            <a:xfrm flipH="1">
              <a:off x="8659078" y="1325820"/>
              <a:ext cx="162245" cy="0"/>
            </a:xfrm>
            <a:prstGeom prst="line">
              <a:avLst/>
            </a:prstGeom>
            <a:ln w="1651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5" name="Gerade Verbindung 10"/>
            <p:cNvCxnSpPr/>
            <p:nvPr/>
          </p:nvCxnSpPr>
          <p:spPr>
            <a:xfrm flipH="1">
              <a:off x="8448861" y="1079077"/>
              <a:ext cx="210218" cy="0"/>
            </a:xfrm>
            <a:prstGeom prst="line">
              <a:avLst/>
            </a:prstGeom>
            <a:ln w="1651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7" name="Gerade Verbindung 10"/>
            <p:cNvCxnSpPr/>
            <p:nvPr/>
          </p:nvCxnSpPr>
          <p:spPr>
            <a:xfrm flipH="1">
              <a:off x="8448862" y="1572563"/>
              <a:ext cx="210216" cy="0"/>
            </a:xfrm>
            <a:prstGeom prst="line">
              <a:avLst/>
            </a:prstGeom>
            <a:ln w="1651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grpSp>
      <p:grpSp>
        <p:nvGrpSpPr>
          <p:cNvPr id="3" name="Gruppierung 2"/>
          <p:cNvGrpSpPr/>
          <p:nvPr/>
        </p:nvGrpSpPr>
        <p:grpSpPr>
          <a:xfrm>
            <a:off x="3340465" y="1461379"/>
            <a:ext cx="3225072" cy="548587"/>
            <a:chOff x="3676807" y="1007312"/>
            <a:chExt cx="3969319" cy="675184"/>
          </a:xfrm>
        </p:grpSpPr>
        <p:pic>
          <p:nvPicPr>
            <p:cNvPr id="10" name="Bild 9"/>
            <p:cNvPicPr>
              <a:picLocks noChangeAspect="1"/>
            </p:cNvPicPr>
            <p:nvPr/>
          </p:nvPicPr>
          <p:blipFill rotWithShape="1">
            <a:blip r:embed="rId3"/>
            <a:srcRect b="81842"/>
            <a:stretch/>
          </p:blipFill>
          <p:spPr>
            <a:xfrm>
              <a:off x="3676807" y="1007312"/>
              <a:ext cx="3969319" cy="675184"/>
            </a:xfrm>
            <a:prstGeom prst="rect">
              <a:avLst/>
            </a:prstGeom>
          </p:spPr>
        </p:pic>
        <p:sp>
          <p:nvSpPr>
            <p:cNvPr id="11" name="Rechteck 10"/>
            <p:cNvSpPr/>
            <p:nvPr/>
          </p:nvSpPr>
          <p:spPr>
            <a:xfrm>
              <a:off x="3841109" y="1159751"/>
              <a:ext cx="856343" cy="333660"/>
            </a:xfrm>
            <a:prstGeom prst="rect">
              <a:avLst/>
            </a:prstGeom>
            <a:noFill/>
            <a:ln w="15240">
              <a:solidFill>
                <a:srgbClr val="EF7D1D"/>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463"/>
            </a:p>
          </p:txBody>
        </p:sp>
      </p:grpSp>
      <p:sp>
        <p:nvSpPr>
          <p:cNvPr id="21" name="Inhaltsplatzhalter 6"/>
          <p:cNvSpPr txBox="1">
            <a:spLocks/>
          </p:cNvSpPr>
          <p:nvPr/>
        </p:nvSpPr>
        <p:spPr>
          <a:xfrm>
            <a:off x="2405071" y="1604728"/>
            <a:ext cx="830309" cy="278588"/>
          </a:xfrm>
          <a:prstGeom prst="rect">
            <a:avLst/>
          </a:prstGeom>
        </p:spPr>
        <p:txBody>
          <a:bodyPr vert="horz" lIns="0" tIns="0" rIns="0" bIns="0" rtlCol="0">
            <a:normAutofit/>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de-DE" sz="1300" spc="41">
                <a:solidFill>
                  <a:srgbClr val="EF7D1D"/>
                </a:solidFill>
                <a:latin typeface="Source Sans Pro" charset="0"/>
                <a:ea typeface="Source Sans Pro" charset="0"/>
                <a:cs typeface="Source Sans Pro" charset="0"/>
              </a:rPr>
              <a:t>Zustand!</a:t>
            </a:r>
            <a:endParaRPr lang="de-DE" sz="813" spc="41" dirty="0">
              <a:solidFill>
                <a:srgbClr val="EF7D1D"/>
              </a:solidFill>
              <a:latin typeface="Source Sans Pro" charset="0"/>
              <a:ea typeface="Source Sans Pro" charset="0"/>
              <a:cs typeface="Source Sans Pro" charset="0"/>
            </a:endParaRPr>
          </a:p>
        </p:txBody>
      </p:sp>
      <p:cxnSp>
        <p:nvCxnSpPr>
          <p:cNvPr id="23" name="Gerade Verbindung 10"/>
          <p:cNvCxnSpPr/>
          <p:nvPr/>
        </p:nvCxnSpPr>
        <p:spPr>
          <a:xfrm flipH="1">
            <a:off x="3130296" y="1707888"/>
            <a:ext cx="349188" cy="0"/>
          </a:xfrm>
          <a:prstGeom prst="line">
            <a:avLst/>
          </a:prstGeom>
          <a:ln w="16510">
            <a:solidFill>
              <a:srgbClr val="EF7D1D"/>
            </a:solidFill>
            <a:prstDash val="sysDash"/>
            <a:bevel/>
          </a:ln>
          <a:effectLst/>
        </p:spPr>
        <p:style>
          <a:lnRef idx="2">
            <a:schemeClr val="accent1"/>
          </a:lnRef>
          <a:fillRef idx="0">
            <a:schemeClr val="accent1"/>
          </a:fillRef>
          <a:effectRef idx="1">
            <a:schemeClr val="accent1"/>
          </a:effectRef>
          <a:fontRef idx="minor">
            <a:schemeClr val="tx1"/>
          </a:fontRef>
        </p:style>
      </p:cxnSp>
      <p:sp>
        <p:nvSpPr>
          <p:cNvPr id="29" name="Textfeld 28"/>
          <p:cNvSpPr txBox="1"/>
          <p:nvPr/>
        </p:nvSpPr>
        <p:spPr>
          <a:xfrm>
            <a:off x="2922270" y="2264472"/>
            <a:ext cx="6597396" cy="4052071"/>
          </a:xfrm>
          <a:prstGeom prst="rect">
            <a:avLst/>
          </a:prstGeom>
          <a:noFill/>
        </p:spPr>
        <p:txBody>
          <a:bodyPr wrap="square" lIns="0" tIns="0" rIns="0" bIns="0" rtlCol="0">
            <a:spAutoFit/>
          </a:bodyPr>
          <a:lstStyle/>
          <a:p>
            <a:pPr>
              <a:lnSpc>
                <a:spcPct val="120000"/>
              </a:lnSpc>
            </a:pPr>
            <a:r>
              <a:rPr lang="en-US" sz="1463" dirty="0">
                <a:solidFill>
                  <a:srgbClr val="025249"/>
                </a:solidFill>
                <a:latin typeface="Source Code Pro" charset="0"/>
                <a:ea typeface="Source Code Pro" charset="0"/>
                <a:cs typeface="Source Code Pro" charset="0"/>
              </a:rPr>
              <a:t>class </a:t>
            </a:r>
            <a:r>
              <a:rPr lang="en-US" sz="1463" dirty="0" err="1">
                <a:solidFill>
                  <a:srgbClr val="025249"/>
                </a:solidFill>
                <a:latin typeface="Source Code Pro" charset="0"/>
                <a:ea typeface="Source Code Pro" charset="0"/>
                <a:cs typeface="Source Code Pro" charset="0"/>
              </a:rPr>
              <a:t>PasswordForm</a:t>
            </a:r>
            <a:r>
              <a:rPr lang="en-US" sz="1463" dirty="0">
                <a:solidFill>
                  <a:srgbClr val="025249"/>
                </a:solidFill>
                <a:latin typeface="Source Code Pro" charset="0"/>
                <a:ea typeface="Source Code Pro" charset="0"/>
                <a:cs typeface="Source Code Pro" charset="0"/>
              </a:rPr>
              <a:t> extends </a:t>
            </a:r>
            <a:r>
              <a:rPr lang="en-US" sz="1463" dirty="0" err="1">
                <a:solidFill>
                  <a:srgbClr val="025249"/>
                </a:solidFill>
                <a:latin typeface="Source Code Pro" charset="0"/>
                <a:ea typeface="Source Code Pro" charset="0"/>
                <a:cs typeface="Source Code Pro" charset="0"/>
              </a:rPr>
              <a:t>React.Component</a:t>
            </a:r>
            <a:r>
              <a:rPr lang="en-US" sz="1463" dirty="0">
                <a:solidFill>
                  <a:srgbClr val="025249"/>
                </a:solidFill>
                <a:latin typeface="Source Code Pro" charset="0"/>
                <a:ea typeface="Source Code Pro" charset="0"/>
                <a:cs typeface="Source Code Pro" charset="0"/>
              </a:rPr>
              <a:t> {</a:t>
            </a:r>
          </a:p>
          <a:p>
            <a:pPr>
              <a:lnSpc>
                <a:spcPct val="120000"/>
              </a:lnSpc>
            </a:pPr>
            <a:r>
              <a:rPr lang="en-US" sz="1463" dirty="0">
                <a:solidFill>
                  <a:srgbClr val="025249"/>
                </a:solidFill>
                <a:latin typeface="Source Code Pro" charset="0"/>
                <a:ea typeface="Source Code Pro" charset="0"/>
                <a:cs typeface="Source Code Pro" charset="0"/>
              </a:rPr>
              <a:t>  render() {</a:t>
            </a:r>
          </a:p>
          <a:p>
            <a:pPr>
              <a:lnSpc>
                <a:spcPct val="120000"/>
              </a:lnSpc>
            </a:pPr>
            <a:r>
              <a:rPr lang="en-US" sz="1463" dirty="0">
                <a:solidFill>
                  <a:srgbClr val="025249"/>
                </a:solidFill>
                <a:latin typeface="Source Code Pro" charset="0"/>
                <a:ea typeface="Source Code Pro" charset="0"/>
                <a:cs typeface="Source Code Pro" charset="0"/>
              </a:rPr>
              <a:t>   return &lt;div</a:t>
            </a:r>
            <a:r>
              <a:rPr lang="en-US" sz="1463" dirty="0" smtClean="0">
                <a:solidFill>
                  <a:srgbClr val="025249"/>
                </a:solidFill>
                <a:latin typeface="Source Code Pro" charset="0"/>
                <a:ea typeface="Source Code Pro" charset="0"/>
                <a:cs typeface="Source Code Pro" charset="0"/>
              </a:rPr>
              <a:t>&gt;</a:t>
            </a:r>
            <a:endParaRPr lang="en-US" sz="1463" dirty="0">
              <a:solidFill>
                <a:srgbClr val="025249"/>
              </a:solidFill>
              <a:latin typeface="Source Code Pro" charset="0"/>
              <a:ea typeface="Source Code Pro" charset="0"/>
              <a:cs typeface="Source Code Pro" charset="0"/>
            </a:endParaRPr>
          </a:p>
          <a:p>
            <a:pPr>
              <a:lnSpc>
                <a:spcPct val="120000"/>
              </a:lnSpc>
            </a:pPr>
            <a:r>
              <a:rPr lang="en-US" sz="1463" dirty="0">
                <a:solidFill>
                  <a:srgbClr val="025249"/>
                </a:solidFill>
                <a:latin typeface="Source Code Pro" charset="0"/>
                <a:ea typeface="Source Code Pro" charset="0"/>
                <a:cs typeface="Source Code Pro" charset="0"/>
              </a:rPr>
              <a:t>     &lt;input</a:t>
            </a:r>
          </a:p>
          <a:p>
            <a:pPr>
              <a:lnSpc>
                <a:spcPct val="120000"/>
              </a:lnSpc>
            </a:pPr>
            <a:r>
              <a:rPr lang="en-US" sz="1463" dirty="0">
                <a:solidFill>
                  <a:srgbClr val="025249"/>
                </a:solidFill>
                <a:latin typeface="Source Code Pro" charset="0"/>
                <a:ea typeface="Source Code Pro" charset="0"/>
                <a:cs typeface="Source Code Pro" charset="0"/>
              </a:rPr>
              <a:t>       value={</a:t>
            </a:r>
            <a:r>
              <a:rPr lang="en-US" sz="1463" dirty="0" err="1">
                <a:solidFill>
                  <a:srgbClr val="025249"/>
                </a:solidFill>
                <a:latin typeface="Source Code Pro" charset="0"/>
                <a:ea typeface="Source Code Pro" charset="0"/>
                <a:cs typeface="Source Code Pro" charset="0"/>
              </a:rPr>
              <a:t>this.state.password</a:t>
            </a:r>
            <a:r>
              <a:rPr lang="en-US" sz="1463" dirty="0">
                <a:solidFill>
                  <a:srgbClr val="025249"/>
                </a:solidFill>
                <a:latin typeface="Source Code Pro" charset="0"/>
                <a:ea typeface="Source Code Pro" charset="0"/>
                <a:cs typeface="Source Code Pro" charset="0"/>
              </a:rPr>
              <a:t>}</a:t>
            </a: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err="1">
                <a:solidFill>
                  <a:srgbClr val="025249"/>
                </a:solidFill>
                <a:latin typeface="Source Code Pro" charset="0"/>
                <a:ea typeface="Source Code Pro" charset="0"/>
                <a:cs typeface="Source Code Pro" charset="0"/>
              </a:rPr>
              <a:t>onChange</a:t>
            </a:r>
            <a:r>
              <a:rPr lang="en-US" sz="1463" dirty="0">
                <a:solidFill>
                  <a:srgbClr val="025249"/>
                </a:solidFill>
                <a:latin typeface="Source Code Pro" charset="0"/>
                <a:ea typeface="Source Code Pro" charset="0"/>
                <a:cs typeface="Source Code Pro" charset="0"/>
              </a:rPr>
              <a:t>={e=&gt;</a:t>
            </a:r>
            <a:r>
              <a:rPr lang="en-US" sz="1463" dirty="0" err="1">
                <a:solidFill>
                  <a:srgbClr val="025249"/>
                </a:solidFill>
                <a:latin typeface="Source Code Pro" charset="0"/>
                <a:ea typeface="Source Code Pro" charset="0"/>
                <a:cs typeface="Source Code Pro" charset="0"/>
              </a:rPr>
              <a:t>this.onPasswordChange</a:t>
            </a:r>
            <a:r>
              <a:rPr lang="en-US" sz="1463" dirty="0">
                <a:solidFill>
                  <a:srgbClr val="025249"/>
                </a:solidFill>
                <a:latin typeface="Source Code Pro" charset="0"/>
                <a:ea typeface="Source Code Pro" charset="0"/>
                <a:cs typeface="Source Code Pro" charset="0"/>
              </a:rPr>
              <a:t>(</a:t>
            </a:r>
            <a:r>
              <a:rPr lang="en-US" sz="1463" dirty="0" err="1">
                <a:solidFill>
                  <a:srgbClr val="025249"/>
                </a:solidFill>
                <a:latin typeface="Source Code Pro" charset="0"/>
                <a:ea typeface="Source Code Pro" charset="0"/>
                <a:cs typeface="Source Code Pro" charset="0"/>
              </a:rPr>
              <a:t>e.target.value</a:t>
            </a:r>
            <a:r>
              <a:rPr lang="en-US" sz="1463" dirty="0">
                <a:solidFill>
                  <a:srgbClr val="025249"/>
                </a:solidFill>
                <a:latin typeface="Source Code Pro" charset="0"/>
                <a:ea typeface="Source Code Pro" charset="0"/>
                <a:cs typeface="Source Code Pro" charset="0"/>
              </a:rPr>
              <a:t>)} </a:t>
            </a: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smtClean="0">
                <a:solidFill>
                  <a:srgbClr val="025249"/>
                </a:solidFill>
                <a:latin typeface="Source Code Pro" charset="0"/>
                <a:ea typeface="Source Code Pro" charset="0"/>
                <a:cs typeface="Source Code Pro" charset="0"/>
              </a:rPr>
              <a:t>/&gt;</a:t>
            </a: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smtClean="0">
                <a:solidFill>
                  <a:srgbClr val="025249"/>
                </a:solidFill>
                <a:latin typeface="Source Code Pro" charset="0"/>
                <a:ea typeface="Source Code Pro" charset="0"/>
                <a:cs typeface="Source Code Pro" charset="0"/>
              </a:rPr>
              <a:t>    . . .</a:t>
            </a:r>
            <a:endParaRPr lang="en-US" sz="1463" dirty="0">
              <a:solidFill>
                <a:srgbClr val="025249"/>
              </a:solidFill>
              <a:latin typeface="Source Code Pro" charset="0"/>
              <a:ea typeface="Source Code Pro" charset="0"/>
              <a:cs typeface="Source Code Pro" charset="0"/>
            </a:endParaRPr>
          </a:p>
          <a:p>
            <a:pPr>
              <a:lnSpc>
                <a:spcPct val="120000"/>
              </a:lnSpc>
            </a:pPr>
            <a:r>
              <a:rPr lang="en-US" sz="1463" dirty="0">
                <a:solidFill>
                  <a:srgbClr val="025249"/>
                </a:solidFill>
                <a:latin typeface="Source Code Pro" charset="0"/>
                <a:ea typeface="Source Code Pro" charset="0"/>
                <a:cs typeface="Source Code Pro" charset="0"/>
              </a:rPr>
              <a:t>   &lt;/div&gt;;</a:t>
            </a:r>
          </a:p>
          <a:p>
            <a:pPr>
              <a:lnSpc>
                <a:spcPct val="120000"/>
              </a:lnSpc>
            </a:pPr>
            <a:r>
              <a:rPr lang="en-US" sz="1463" dirty="0">
                <a:solidFill>
                  <a:srgbClr val="025249"/>
                </a:solidFill>
                <a:latin typeface="Source Code Pro" charset="0"/>
                <a:ea typeface="Source Code Pro" charset="0"/>
                <a:cs typeface="Source Code Pro" charset="0"/>
              </a:rPr>
              <a:t>  }</a:t>
            </a:r>
          </a:p>
          <a:p>
            <a:pPr>
              <a:lnSpc>
                <a:spcPct val="120000"/>
              </a:lnSpc>
            </a:pPr>
            <a:endParaRPr lang="en-US" sz="1463" dirty="0">
              <a:solidFill>
                <a:srgbClr val="025249"/>
              </a:solidFill>
              <a:latin typeface="Source Code Pro" charset="0"/>
              <a:ea typeface="Source Code Pro" charset="0"/>
              <a:cs typeface="Source Code Pro" charset="0"/>
            </a:endParaRP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err="1">
                <a:solidFill>
                  <a:srgbClr val="025249"/>
                </a:solidFill>
                <a:latin typeface="Source Code Pro" charset="0"/>
                <a:ea typeface="Source Code Pro" charset="0"/>
                <a:cs typeface="Source Code Pro" charset="0"/>
              </a:rPr>
              <a:t>onPasswordChange</a:t>
            </a:r>
            <a:r>
              <a:rPr lang="en-US" sz="1463" dirty="0">
                <a:solidFill>
                  <a:srgbClr val="025249"/>
                </a:solidFill>
                <a:latin typeface="Source Code Pro" charset="0"/>
                <a:ea typeface="Source Code Pro" charset="0"/>
                <a:cs typeface="Source Code Pro" charset="0"/>
              </a:rPr>
              <a:t>(</a:t>
            </a:r>
            <a:r>
              <a:rPr lang="en-US" sz="1463" dirty="0" err="1">
                <a:solidFill>
                  <a:srgbClr val="025249"/>
                </a:solidFill>
                <a:latin typeface="Source Code Pro" charset="0"/>
                <a:ea typeface="Source Code Pro" charset="0"/>
                <a:cs typeface="Source Code Pro" charset="0"/>
              </a:rPr>
              <a:t>newPassword</a:t>
            </a:r>
            <a:r>
              <a:rPr lang="en-US" sz="1463" dirty="0">
                <a:solidFill>
                  <a:srgbClr val="025249"/>
                </a:solidFill>
                <a:latin typeface="Source Code Pro" charset="0"/>
                <a:ea typeface="Source Code Pro" charset="0"/>
                <a:cs typeface="Source Code Pro" charset="0"/>
              </a:rPr>
              <a:t>) {</a:t>
            </a: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err="1">
                <a:solidFill>
                  <a:srgbClr val="EF7D1D"/>
                </a:solidFill>
                <a:latin typeface="Source Code Pro" charset="0"/>
                <a:ea typeface="Source Code Pro" charset="0"/>
                <a:cs typeface="Source Code Pro" charset="0"/>
              </a:rPr>
              <a:t>this.</a:t>
            </a:r>
            <a:r>
              <a:rPr lang="en-US" sz="1463" b="1" dirty="0" err="1">
                <a:solidFill>
                  <a:srgbClr val="EF7D1D"/>
                </a:solidFill>
                <a:latin typeface="Source Code Pro" charset="0"/>
                <a:ea typeface="Source Code Pro" charset="0"/>
                <a:cs typeface="Source Code Pro" charset="0"/>
              </a:rPr>
              <a:t>setState</a:t>
            </a:r>
            <a:r>
              <a:rPr lang="en-US" sz="1463" dirty="0">
                <a:solidFill>
                  <a:srgbClr val="EF7D1D"/>
                </a:solidFill>
                <a:latin typeface="Source Code Pro" charset="0"/>
                <a:ea typeface="Source Code Pro" charset="0"/>
                <a:cs typeface="Source Code Pro" charset="0"/>
              </a:rPr>
              <a:t>({password: </a:t>
            </a:r>
            <a:r>
              <a:rPr lang="en-US" sz="1463" dirty="0" err="1">
                <a:solidFill>
                  <a:srgbClr val="EF7D1D"/>
                </a:solidFill>
                <a:latin typeface="Source Code Pro" charset="0"/>
                <a:ea typeface="Source Code Pro" charset="0"/>
                <a:cs typeface="Source Code Pro" charset="0"/>
              </a:rPr>
              <a:t>newPassword</a:t>
            </a:r>
            <a:r>
              <a:rPr lang="en-US" sz="1463" dirty="0">
                <a:solidFill>
                  <a:srgbClr val="EF7D1D"/>
                </a:solidFill>
                <a:latin typeface="Source Code Pro" charset="0"/>
                <a:ea typeface="Source Code Pro" charset="0"/>
                <a:cs typeface="Source Code Pro" charset="0"/>
              </a:rPr>
              <a:t>});</a:t>
            </a:r>
          </a:p>
          <a:p>
            <a:pPr>
              <a:lnSpc>
                <a:spcPct val="120000"/>
              </a:lnSpc>
            </a:pPr>
            <a:r>
              <a:rPr lang="en-US" sz="1463" dirty="0">
                <a:solidFill>
                  <a:srgbClr val="025249"/>
                </a:solidFill>
                <a:latin typeface="Source Code Pro" charset="0"/>
                <a:ea typeface="Source Code Pro" charset="0"/>
                <a:cs typeface="Source Code Pro" charset="0"/>
              </a:rPr>
              <a:t>  }  </a:t>
            </a:r>
          </a:p>
          <a:p>
            <a:pPr>
              <a:lnSpc>
                <a:spcPct val="120000"/>
              </a:lnSpc>
            </a:pPr>
            <a:r>
              <a:rPr lang="en-US" sz="1463" dirty="0">
                <a:solidFill>
                  <a:srgbClr val="025249"/>
                </a:solidFill>
                <a:latin typeface="Source Code Pro" charset="0"/>
                <a:ea typeface="Source Code Pro" charset="0"/>
                <a:cs typeface="Source Code Pro" charset="0"/>
              </a:rPr>
              <a:t>}</a:t>
            </a:r>
          </a:p>
        </p:txBody>
      </p:sp>
      <p:sp>
        <p:nvSpPr>
          <p:cNvPr id="31" name="Rechteck 30"/>
          <p:cNvSpPr/>
          <p:nvPr/>
        </p:nvSpPr>
        <p:spPr>
          <a:xfrm>
            <a:off x="172497" y="3371134"/>
            <a:ext cx="3301463" cy="307777"/>
          </a:xfrm>
          <a:prstGeom prst="rect">
            <a:avLst/>
          </a:prstGeom>
        </p:spPr>
        <p:txBody>
          <a:bodyPr wrap="square">
            <a:spAutoFit/>
          </a:bodyPr>
          <a:lstStyle/>
          <a:p>
            <a:r>
              <a:rPr lang="de-DE" sz="1400" b="1" dirty="0">
                <a:solidFill>
                  <a:srgbClr val="025249"/>
                </a:solidFill>
                <a:latin typeface="Source Sans Pro Semibold" charset="0"/>
                <a:ea typeface="Source Sans Pro Semibold" charset="0"/>
                <a:cs typeface="Source Sans Pro Semibold" charset="0"/>
              </a:rPr>
              <a:t>1. Input mit Wert aus State befüllen</a:t>
            </a:r>
          </a:p>
        </p:txBody>
      </p:sp>
      <p:sp>
        <p:nvSpPr>
          <p:cNvPr id="32" name="Rechteck 31"/>
          <p:cNvSpPr/>
          <p:nvPr/>
        </p:nvSpPr>
        <p:spPr>
          <a:xfrm>
            <a:off x="172497" y="3646209"/>
            <a:ext cx="2759679" cy="307777"/>
          </a:xfrm>
          <a:prstGeom prst="rect">
            <a:avLst/>
          </a:prstGeom>
        </p:spPr>
        <p:txBody>
          <a:bodyPr wrap="square">
            <a:spAutoFit/>
          </a:bodyPr>
          <a:lstStyle/>
          <a:p>
            <a:r>
              <a:rPr lang="de-DE" sz="1400" b="1" dirty="0" smtClean="0">
                <a:solidFill>
                  <a:srgbClr val="025249"/>
                </a:solidFill>
                <a:latin typeface="Source Sans Pro Semibold" charset="0"/>
                <a:ea typeface="Source Sans Pro Semibold" charset="0"/>
                <a:cs typeface="Source Sans Pro Semibold" charset="0"/>
              </a:rPr>
              <a:t>2a. </a:t>
            </a:r>
            <a:r>
              <a:rPr lang="de-DE" sz="1400" b="1" dirty="0">
                <a:solidFill>
                  <a:srgbClr val="025249"/>
                </a:solidFill>
                <a:latin typeface="Source Sans Pro Semibold" charset="0"/>
                <a:ea typeface="Source Sans Pro Semibold" charset="0"/>
                <a:cs typeface="Source Sans Pro Semibold" charset="0"/>
              </a:rPr>
              <a:t>Event </a:t>
            </a:r>
            <a:r>
              <a:rPr lang="de-DE" sz="1400" b="1" dirty="0" smtClean="0">
                <a:solidFill>
                  <a:srgbClr val="025249"/>
                </a:solidFill>
                <a:latin typeface="Source Sans Pro Semibold" charset="0"/>
                <a:ea typeface="Source Sans Pro Semibold" charset="0"/>
                <a:cs typeface="Source Sans Pro Semibold" charset="0"/>
              </a:rPr>
              <a:t>Handler registrieren</a:t>
            </a:r>
            <a:endParaRPr lang="de-DE" sz="1400" b="1" dirty="0">
              <a:solidFill>
                <a:srgbClr val="025249"/>
              </a:solidFill>
              <a:latin typeface="Source Sans Pro Semibold" charset="0"/>
              <a:ea typeface="Source Sans Pro Semibold" charset="0"/>
              <a:cs typeface="Source Sans Pro Semibold" charset="0"/>
            </a:endParaRPr>
          </a:p>
        </p:txBody>
      </p:sp>
      <p:sp>
        <p:nvSpPr>
          <p:cNvPr id="18" name="Rechteck 17"/>
          <p:cNvSpPr/>
          <p:nvPr/>
        </p:nvSpPr>
        <p:spPr>
          <a:xfrm>
            <a:off x="172497" y="5188936"/>
            <a:ext cx="2759679" cy="307777"/>
          </a:xfrm>
          <a:prstGeom prst="rect">
            <a:avLst/>
          </a:prstGeom>
        </p:spPr>
        <p:txBody>
          <a:bodyPr wrap="square">
            <a:spAutoFit/>
          </a:bodyPr>
          <a:lstStyle/>
          <a:p>
            <a:r>
              <a:rPr lang="de-DE" sz="1400" b="1" smtClean="0">
                <a:solidFill>
                  <a:srgbClr val="025249"/>
                </a:solidFill>
                <a:latin typeface="Source Sans Pro Semibold" charset="0"/>
                <a:ea typeface="Source Sans Pro Semibold" charset="0"/>
                <a:cs typeface="Source Sans Pro Semibold" charset="0"/>
              </a:rPr>
              <a:t>2b. </a:t>
            </a:r>
            <a:r>
              <a:rPr lang="de-DE" sz="1400" b="1" dirty="0">
                <a:solidFill>
                  <a:srgbClr val="025249"/>
                </a:solidFill>
                <a:latin typeface="Source Sans Pro Semibold" charset="0"/>
                <a:ea typeface="Source Sans Pro Semibold" charset="0"/>
                <a:cs typeface="Source Sans Pro Semibold" charset="0"/>
              </a:rPr>
              <a:t>Event </a:t>
            </a:r>
            <a:r>
              <a:rPr lang="de-DE" sz="1400" b="1" dirty="0" smtClean="0">
                <a:solidFill>
                  <a:srgbClr val="025249"/>
                </a:solidFill>
                <a:latin typeface="Source Sans Pro Semibold" charset="0"/>
                <a:ea typeface="Source Sans Pro Semibold" charset="0"/>
                <a:cs typeface="Source Sans Pro Semibold" charset="0"/>
              </a:rPr>
              <a:t>Handler</a:t>
            </a:r>
            <a:endParaRPr lang="de-DE" sz="1400" b="1" dirty="0">
              <a:solidFill>
                <a:srgbClr val="025249"/>
              </a:solidFill>
              <a:latin typeface="Source Sans Pro Semibold" charset="0"/>
              <a:ea typeface="Source Sans Pro Semibold" charset="0"/>
              <a:cs typeface="Source Sans Pro Semibold" charset="0"/>
            </a:endParaRPr>
          </a:p>
        </p:txBody>
      </p:sp>
      <p:sp>
        <p:nvSpPr>
          <p:cNvPr id="19" name="Rechteck 18"/>
          <p:cNvSpPr/>
          <p:nvPr/>
        </p:nvSpPr>
        <p:spPr>
          <a:xfrm>
            <a:off x="172497" y="5486707"/>
            <a:ext cx="2759679" cy="307777"/>
          </a:xfrm>
          <a:prstGeom prst="rect">
            <a:avLst/>
          </a:prstGeom>
        </p:spPr>
        <p:txBody>
          <a:bodyPr wrap="square">
            <a:spAutoFit/>
          </a:bodyPr>
          <a:lstStyle/>
          <a:p>
            <a:r>
              <a:rPr lang="de-DE" sz="1400" b="1" dirty="0">
                <a:solidFill>
                  <a:srgbClr val="025249"/>
                </a:solidFill>
                <a:latin typeface="Source Sans Pro Semibold" charset="0"/>
                <a:ea typeface="Source Sans Pro Semibold" charset="0"/>
                <a:cs typeface="Source Sans Pro Semibold" charset="0"/>
              </a:rPr>
              <a:t>3</a:t>
            </a:r>
            <a:r>
              <a:rPr lang="de-DE" sz="1400" b="1" dirty="0" smtClean="0">
                <a:solidFill>
                  <a:srgbClr val="025249"/>
                </a:solidFill>
                <a:latin typeface="Source Sans Pro Semibold" charset="0"/>
                <a:ea typeface="Source Sans Pro Semibold" charset="0"/>
                <a:cs typeface="Source Sans Pro Semibold" charset="0"/>
              </a:rPr>
              <a:t>. </a:t>
            </a:r>
            <a:r>
              <a:rPr lang="de-DE" sz="1400" b="1" dirty="0">
                <a:solidFill>
                  <a:srgbClr val="025249"/>
                </a:solidFill>
                <a:latin typeface="Source Sans Pro Semibold" charset="0"/>
                <a:ea typeface="Source Sans Pro Semibold" charset="0"/>
                <a:cs typeface="Source Sans Pro Semibold" charset="0"/>
              </a:rPr>
              <a:t>Zustand neu setzen</a:t>
            </a:r>
          </a:p>
        </p:txBody>
      </p:sp>
    </p:spTree>
    <p:extLst>
      <p:ext uri="{BB962C8B-B14F-4D97-AF65-F5344CB8AC3E}">
        <p14:creationId xmlns:p14="http://schemas.microsoft.com/office/powerpoint/2010/main" val="144618554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Zustand: Eingabefeld</a:t>
            </a:r>
            <a:endParaRPr lang="de-DE" dirty="0"/>
          </a:p>
        </p:txBody>
      </p:sp>
      <p:grpSp>
        <p:nvGrpSpPr>
          <p:cNvPr id="6" name="Gruppierung 5"/>
          <p:cNvGrpSpPr/>
          <p:nvPr/>
        </p:nvGrpSpPr>
        <p:grpSpPr>
          <a:xfrm>
            <a:off x="6726015" y="1539500"/>
            <a:ext cx="887759" cy="400957"/>
            <a:chOff x="8448861" y="1079077"/>
            <a:chExt cx="1092626" cy="493486"/>
          </a:xfrm>
        </p:grpSpPr>
        <p:sp>
          <p:nvSpPr>
            <p:cNvPr id="12" name="Inhaltsplatzhalter 6"/>
            <p:cNvSpPr txBox="1">
              <a:spLocks/>
            </p:cNvSpPr>
            <p:nvPr/>
          </p:nvSpPr>
          <p:spPr>
            <a:xfrm>
              <a:off x="8884317" y="1214428"/>
              <a:ext cx="657170" cy="232739"/>
            </a:xfrm>
            <a:prstGeom prst="rect">
              <a:avLst/>
            </a:prstGeom>
          </p:spPr>
          <p:txBody>
            <a:bodyPr vert="horz" lIns="0" tIns="0" rIns="0" bIns="0" rtlCol="0">
              <a:normAutofit lnSpcReduction="10000"/>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de-DE" sz="1300" spc="41" dirty="0" err="1">
                  <a:solidFill>
                    <a:srgbClr val="41719C"/>
                  </a:solidFill>
                  <a:latin typeface="Source Sans Pro" charset="0"/>
                  <a:ea typeface="Source Sans Pro" charset="0"/>
                  <a:cs typeface="Source Sans Pro" charset="0"/>
                </a:rPr>
                <a:t>input</a:t>
              </a:r>
              <a:endParaRPr lang="de-DE" sz="813" spc="41" dirty="0">
                <a:solidFill>
                  <a:srgbClr val="41719C"/>
                </a:solidFill>
                <a:latin typeface="Source Sans Pro" charset="0"/>
                <a:ea typeface="Source Sans Pro" charset="0"/>
                <a:cs typeface="Source Sans Pro" charset="0"/>
              </a:endParaRPr>
            </a:p>
          </p:txBody>
        </p:sp>
        <p:cxnSp>
          <p:nvCxnSpPr>
            <p:cNvPr id="13" name="Gerade Verbindung 10"/>
            <p:cNvCxnSpPr/>
            <p:nvPr/>
          </p:nvCxnSpPr>
          <p:spPr>
            <a:xfrm flipV="1">
              <a:off x="8659078" y="1079077"/>
              <a:ext cx="0" cy="493486"/>
            </a:xfrm>
            <a:prstGeom prst="line">
              <a:avLst/>
            </a:prstGeom>
            <a:ln w="1651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4" name="Gerade Verbindung 10"/>
            <p:cNvCxnSpPr/>
            <p:nvPr/>
          </p:nvCxnSpPr>
          <p:spPr>
            <a:xfrm flipH="1">
              <a:off x="8659078" y="1325820"/>
              <a:ext cx="162245" cy="0"/>
            </a:xfrm>
            <a:prstGeom prst="line">
              <a:avLst/>
            </a:prstGeom>
            <a:ln w="1651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5" name="Gerade Verbindung 10"/>
            <p:cNvCxnSpPr/>
            <p:nvPr/>
          </p:nvCxnSpPr>
          <p:spPr>
            <a:xfrm flipH="1">
              <a:off x="8448861" y="1079077"/>
              <a:ext cx="210218" cy="0"/>
            </a:xfrm>
            <a:prstGeom prst="line">
              <a:avLst/>
            </a:prstGeom>
            <a:ln w="1651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7" name="Gerade Verbindung 10"/>
            <p:cNvCxnSpPr/>
            <p:nvPr/>
          </p:nvCxnSpPr>
          <p:spPr>
            <a:xfrm flipH="1">
              <a:off x="8448862" y="1572563"/>
              <a:ext cx="210216" cy="0"/>
            </a:xfrm>
            <a:prstGeom prst="line">
              <a:avLst/>
            </a:prstGeom>
            <a:ln w="1651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grpSp>
      <p:grpSp>
        <p:nvGrpSpPr>
          <p:cNvPr id="3" name="Gruppierung 2"/>
          <p:cNvGrpSpPr/>
          <p:nvPr/>
        </p:nvGrpSpPr>
        <p:grpSpPr>
          <a:xfrm>
            <a:off x="3340465" y="1461379"/>
            <a:ext cx="3225072" cy="548587"/>
            <a:chOff x="3676807" y="1007312"/>
            <a:chExt cx="3969319" cy="675184"/>
          </a:xfrm>
        </p:grpSpPr>
        <p:pic>
          <p:nvPicPr>
            <p:cNvPr id="10" name="Bild 9"/>
            <p:cNvPicPr>
              <a:picLocks noChangeAspect="1"/>
            </p:cNvPicPr>
            <p:nvPr/>
          </p:nvPicPr>
          <p:blipFill rotWithShape="1">
            <a:blip r:embed="rId3"/>
            <a:srcRect b="81842"/>
            <a:stretch/>
          </p:blipFill>
          <p:spPr>
            <a:xfrm>
              <a:off x="3676807" y="1007312"/>
              <a:ext cx="3969319" cy="675184"/>
            </a:xfrm>
            <a:prstGeom prst="rect">
              <a:avLst/>
            </a:prstGeom>
          </p:spPr>
        </p:pic>
        <p:sp>
          <p:nvSpPr>
            <p:cNvPr id="11" name="Rechteck 10"/>
            <p:cNvSpPr/>
            <p:nvPr/>
          </p:nvSpPr>
          <p:spPr>
            <a:xfrm>
              <a:off x="3841109" y="1159751"/>
              <a:ext cx="856343" cy="333660"/>
            </a:xfrm>
            <a:prstGeom prst="rect">
              <a:avLst/>
            </a:prstGeom>
            <a:noFill/>
            <a:ln w="15240">
              <a:solidFill>
                <a:srgbClr val="EF7D1D"/>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463"/>
            </a:p>
          </p:txBody>
        </p:sp>
      </p:grpSp>
      <p:sp>
        <p:nvSpPr>
          <p:cNvPr id="21" name="Inhaltsplatzhalter 6"/>
          <p:cNvSpPr txBox="1">
            <a:spLocks/>
          </p:cNvSpPr>
          <p:nvPr/>
        </p:nvSpPr>
        <p:spPr>
          <a:xfrm>
            <a:off x="2405071" y="1604728"/>
            <a:ext cx="830309" cy="278588"/>
          </a:xfrm>
          <a:prstGeom prst="rect">
            <a:avLst/>
          </a:prstGeom>
        </p:spPr>
        <p:txBody>
          <a:bodyPr vert="horz" lIns="0" tIns="0" rIns="0" bIns="0" rtlCol="0">
            <a:normAutofit/>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de-DE" sz="1300" spc="41">
                <a:solidFill>
                  <a:srgbClr val="EF7D1D"/>
                </a:solidFill>
                <a:latin typeface="Source Sans Pro" charset="0"/>
                <a:ea typeface="Source Sans Pro" charset="0"/>
                <a:cs typeface="Source Sans Pro" charset="0"/>
              </a:rPr>
              <a:t>Zustand!</a:t>
            </a:r>
            <a:endParaRPr lang="de-DE" sz="813" spc="41" dirty="0">
              <a:solidFill>
                <a:srgbClr val="EF7D1D"/>
              </a:solidFill>
              <a:latin typeface="Source Sans Pro" charset="0"/>
              <a:ea typeface="Source Sans Pro" charset="0"/>
              <a:cs typeface="Source Sans Pro" charset="0"/>
            </a:endParaRPr>
          </a:p>
        </p:txBody>
      </p:sp>
      <p:cxnSp>
        <p:nvCxnSpPr>
          <p:cNvPr id="23" name="Gerade Verbindung 10"/>
          <p:cNvCxnSpPr/>
          <p:nvPr/>
        </p:nvCxnSpPr>
        <p:spPr>
          <a:xfrm flipH="1">
            <a:off x="3130296" y="1707888"/>
            <a:ext cx="349188" cy="0"/>
          </a:xfrm>
          <a:prstGeom prst="line">
            <a:avLst/>
          </a:prstGeom>
          <a:ln w="16510">
            <a:solidFill>
              <a:srgbClr val="EF7D1D"/>
            </a:solidFill>
            <a:prstDash val="sysDash"/>
            <a:bevel/>
          </a:ln>
          <a:effectLst/>
        </p:spPr>
        <p:style>
          <a:lnRef idx="2">
            <a:schemeClr val="accent1"/>
          </a:lnRef>
          <a:fillRef idx="0">
            <a:schemeClr val="accent1"/>
          </a:fillRef>
          <a:effectRef idx="1">
            <a:schemeClr val="accent1"/>
          </a:effectRef>
          <a:fontRef idx="minor">
            <a:schemeClr val="tx1"/>
          </a:fontRef>
        </p:style>
      </p:cxnSp>
      <p:sp>
        <p:nvSpPr>
          <p:cNvPr id="29" name="Textfeld 28"/>
          <p:cNvSpPr txBox="1"/>
          <p:nvPr/>
        </p:nvSpPr>
        <p:spPr>
          <a:xfrm>
            <a:off x="2922270" y="2264472"/>
            <a:ext cx="6597396" cy="4052071"/>
          </a:xfrm>
          <a:prstGeom prst="rect">
            <a:avLst/>
          </a:prstGeom>
          <a:noFill/>
        </p:spPr>
        <p:txBody>
          <a:bodyPr wrap="square" lIns="0" tIns="0" rIns="0" bIns="0" rtlCol="0">
            <a:spAutoFit/>
          </a:bodyPr>
          <a:lstStyle/>
          <a:p>
            <a:pPr>
              <a:lnSpc>
                <a:spcPct val="120000"/>
              </a:lnSpc>
            </a:pPr>
            <a:r>
              <a:rPr lang="en-US" sz="1463" dirty="0">
                <a:solidFill>
                  <a:srgbClr val="025249"/>
                </a:solidFill>
                <a:latin typeface="Source Code Pro" charset="0"/>
                <a:ea typeface="Source Code Pro" charset="0"/>
                <a:cs typeface="Source Code Pro" charset="0"/>
              </a:rPr>
              <a:t>class </a:t>
            </a:r>
            <a:r>
              <a:rPr lang="en-US" sz="1463" dirty="0" err="1">
                <a:solidFill>
                  <a:srgbClr val="025249"/>
                </a:solidFill>
                <a:latin typeface="Source Code Pro" charset="0"/>
                <a:ea typeface="Source Code Pro" charset="0"/>
                <a:cs typeface="Source Code Pro" charset="0"/>
              </a:rPr>
              <a:t>PasswordForm</a:t>
            </a:r>
            <a:r>
              <a:rPr lang="en-US" sz="1463" dirty="0">
                <a:solidFill>
                  <a:srgbClr val="025249"/>
                </a:solidFill>
                <a:latin typeface="Source Code Pro" charset="0"/>
                <a:ea typeface="Source Code Pro" charset="0"/>
                <a:cs typeface="Source Code Pro" charset="0"/>
              </a:rPr>
              <a:t> extends </a:t>
            </a:r>
            <a:r>
              <a:rPr lang="en-US" sz="1463" dirty="0" err="1">
                <a:solidFill>
                  <a:srgbClr val="025249"/>
                </a:solidFill>
                <a:latin typeface="Source Code Pro" charset="0"/>
                <a:ea typeface="Source Code Pro" charset="0"/>
                <a:cs typeface="Source Code Pro" charset="0"/>
              </a:rPr>
              <a:t>React.Component</a:t>
            </a:r>
            <a:r>
              <a:rPr lang="en-US" sz="1463" dirty="0">
                <a:solidFill>
                  <a:srgbClr val="025249"/>
                </a:solidFill>
                <a:latin typeface="Source Code Pro" charset="0"/>
                <a:ea typeface="Source Code Pro" charset="0"/>
                <a:cs typeface="Source Code Pro" charset="0"/>
              </a:rPr>
              <a:t> {</a:t>
            </a:r>
          </a:p>
          <a:p>
            <a:pPr>
              <a:lnSpc>
                <a:spcPct val="120000"/>
              </a:lnSpc>
            </a:pPr>
            <a:r>
              <a:rPr lang="en-US" sz="1463" dirty="0">
                <a:solidFill>
                  <a:srgbClr val="025249"/>
                </a:solidFill>
                <a:latin typeface="Source Code Pro" charset="0"/>
                <a:ea typeface="Source Code Pro" charset="0"/>
                <a:cs typeface="Source Code Pro" charset="0"/>
              </a:rPr>
              <a:t>  render() {</a:t>
            </a:r>
          </a:p>
          <a:p>
            <a:pPr>
              <a:lnSpc>
                <a:spcPct val="120000"/>
              </a:lnSpc>
            </a:pPr>
            <a:r>
              <a:rPr lang="en-US" sz="1463" dirty="0">
                <a:solidFill>
                  <a:srgbClr val="025249"/>
                </a:solidFill>
                <a:latin typeface="Source Code Pro" charset="0"/>
                <a:ea typeface="Source Code Pro" charset="0"/>
                <a:cs typeface="Source Code Pro" charset="0"/>
              </a:rPr>
              <a:t>   return &lt;div&gt;</a:t>
            </a:r>
          </a:p>
          <a:p>
            <a:pPr>
              <a:lnSpc>
                <a:spcPct val="120000"/>
              </a:lnSpc>
            </a:pPr>
            <a:r>
              <a:rPr lang="en-US" sz="1463" dirty="0">
                <a:solidFill>
                  <a:srgbClr val="025249"/>
                </a:solidFill>
                <a:latin typeface="Source Code Pro" charset="0"/>
                <a:ea typeface="Source Code Pro" charset="0"/>
                <a:cs typeface="Source Code Pro" charset="0"/>
              </a:rPr>
              <a:t>     &lt;input</a:t>
            </a:r>
          </a:p>
          <a:p>
            <a:pPr>
              <a:lnSpc>
                <a:spcPct val="120000"/>
              </a:lnSpc>
            </a:pPr>
            <a:r>
              <a:rPr lang="en-US" sz="1463" dirty="0">
                <a:solidFill>
                  <a:srgbClr val="025249"/>
                </a:solidFill>
                <a:latin typeface="Source Code Pro" charset="0"/>
                <a:ea typeface="Source Code Pro" charset="0"/>
                <a:cs typeface="Source Code Pro" charset="0"/>
              </a:rPr>
              <a:t>       value={</a:t>
            </a:r>
            <a:r>
              <a:rPr lang="en-US" sz="1463" dirty="0" err="1">
                <a:solidFill>
                  <a:srgbClr val="025249"/>
                </a:solidFill>
                <a:latin typeface="Source Code Pro" charset="0"/>
                <a:ea typeface="Source Code Pro" charset="0"/>
                <a:cs typeface="Source Code Pro" charset="0"/>
              </a:rPr>
              <a:t>this.state.password</a:t>
            </a:r>
            <a:r>
              <a:rPr lang="en-US" sz="1463" dirty="0">
                <a:solidFill>
                  <a:srgbClr val="025249"/>
                </a:solidFill>
                <a:latin typeface="Source Code Pro" charset="0"/>
                <a:ea typeface="Source Code Pro" charset="0"/>
                <a:cs typeface="Source Code Pro" charset="0"/>
              </a:rPr>
              <a:t>}</a:t>
            </a: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err="1">
                <a:solidFill>
                  <a:srgbClr val="025249"/>
                </a:solidFill>
                <a:latin typeface="Source Code Pro" charset="0"/>
                <a:ea typeface="Source Code Pro" charset="0"/>
                <a:cs typeface="Source Code Pro" charset="0"/>
              </a:rPr>
              <a:t>onChange</a:t>
            </a:r>
            <a:r>
              <a:rPr lang="en-US" sz="1463" dirty="0">
                <a:solidFill>
                  <a:srgbClr val="025249"/>
                </a:solidFill>
                <a:latin typeface="Source Code Pro" charset="0"/>
                <a:ea typeface="Source Code Pro" charset="0"/>
                <a:cs typeface="Source Code Pro" charset="0"/>
              </a:rPr>
              <a:t>={e=&gt;</a:t>
            </a:r>
            <a:r>
              <a:rPr lang="en-US" sz="1463" dirty="0" err="1">
                <a:solidFill>
                  <a:srgbClr val="025249"/>
                </a:solidFill>
                <a:latin typeface="Source Code Pro" charset="0"/>
                <a:ea typeface="Source Code Pro" charset="0"/>
                <a:cs typeface="Source Code Pro" charset="0"/>
              </a:rPr>
              <a:t>this.onPasswordChange</a:t>
            </a:r>
            <a:r>
              <a:rPr lang="en-US" sz="1463" dirty="0">
                <a:solidFill>
                  <a:srgbClr val="025249"/>
                </a:solidFill>
                <a:latin typeface="Source Code Pro" charset="0"/>
                <a:ea typeface="Source Code Pro" charset="0"/>
                <a:cs typeface="Source Code Pro" charset="0"/>
              </a:rPr>
              <a:t>(</a:t>
            </a:r>
            <a:r>
              <a:rPr lang="en-US" sz="1463" dirty="0" err="1">
                <a:solidFill>
                  <a:srgbClr val="025249"/>
                </a:solidFill>
                <a:latin typeface="Source Code Pro" charset="0"/>
                <a:ea typeface="Source Code Pro" charset="0"/>
                <a:cs typeface="Source Code Pro" charset="0"/>
              </a:rPr>
              <a:t>e.target.value</a:t>
            </a:r>
            <a:r>
              <a:rPr lang="en-US" sz="1463" dirty="0">
                <a:solidFill>
                  <a:srgbClr val="025249"/>
                </a:solidFill>
                <a:latin typeface="Source Code Pro" charset="0"/>
                <a:ea typeface="Source Code Pro" charset="0"/>
                <a:cs typeface="Source Code Pro" charset="0"/>
              </a:rPr>
              <a:t>)} </a:t>
            </a: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smtClean="0">
                <a:solidFill>
                  <a:srgbClr val="025249"/>
                </a:solidFill>
                <a:latin typeface="Source Code Pro" charset="0"/>
                <a:ea typeface="Source Code Pro" charset="0"/>
                <a:cs typeface="Source Code Pro" charset="0"/>
              </a:rPr>
              <a:t>/&gt;</a:t>
            </a: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smtClean="0">
                <a:solidFill>
                  <a:srgbClr val="025249"/>
                </a:solidFill>
                <a:latin typeface="Source Code Pro" charset="0"/>
                <a:ea typeface="Source Code Pro" charset="0"/>
                <a:cs typeface="Source Code Pro" charset="0"/>
              </a:rPr>
              <a:t>    . . .</a:t>
            </a:r>
            <a:endParaRPr lang="en-US" sz="1463" dirty="0">
              <a:solidFill>
                <a:srgbClr val="025249"/>
              </a:solidFill>
              <a:latin typeface="Source Code Pro" charset="0"/>
              <a:ea typeface="Source Code Pro" charset="0"/>
              <a:cs typeface="Source Code Pro" charset="0"/>
            </a:endParaRPr>
          </a:p>
          <a:p>
            <a:pPr>
              <a:lnSpc>
                <a:spcPct val="120000"/>
              </a:lnSpc>
            </a:pPr>
            <a:r>
              <a:rPr lang="en-US" sz="1463" dirty="0">
                <a:solidFill>
                  <a:srgbClr val="025249"/>
                </a:solidFill>
                <a:latin typeface="Source Code Pro" charset="0"/>
                <a:ea typeface="Source Code Pro" charset="0"/>
                <a:cs typeface="Source Code Pro" charset="0"/>
              </a:rPr>
              <a:t>   &lt;/div&gt;;</a:t>
            </a:r>
          </a:p>
          <a:p>
            <a:pPr>
              <a:lnSpc>
                <a:spcPct val="120000"/>
              </a:lnSpc>
            </a:pPr>
            <a:r>
              <a:rPr lang="en-US" sz="1463" dirty="0">
                <a:solidFill>
                  <a:srgbClr val="025249"/>
                </a:solidFill>
                <a:latin typeface="Source Code Pro" charset="0"/>
                <a:ea typeface="Source Code Pro" charset="0"/>
                <a:cs typeface="Source Code Pro" charset="0"/>
              </a:rPr>
              <a:t>  }</a:t>
            </a:r>
          </a:p>
          <a:p>
            <a:pPr>
              <a:lnSpc>
                <a:spcPct val="120000"/>
              </a:lnSpc>
            </a:pPr>
            <a:endParaRPr lang="en-US" sz="1463" dirty="0">
              <a:solidFill>
                <a:srgbClr val="025249"/>
              </a:solidFill>
              <a:latin typeface="Source Code Pro" charset="0"/>
              <a:ea typeface="Source Code Pro" charset="0"/>
              <a:cs typeface="Source Code Pro" charset="0"/>
            </a:endParaRP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err="1">
                <a:solidFill>
                  <a:srgbClr val="025249"/>
                </a:solidFill>
                <a:latin typeface="Source Code Pro" charset="0"/>
                <a:ea typeface="Source Code Pro" charset="0"/>
                <a:cs typeface="Source Code Pro" charset="0"/>
              </a:rPr>
              <a:t>onPasswordChange</a:t>
            </a:r>
            <a:r>
              <a:rPr lang="en-US" sz="1463" dirty="0">
                <a:solidFill>
                  <a:srgbClr val="025249"/>
                </a:solidFill>
                <a:latin typeface="Source Code Pro" charset="0"/>
                <a:ea typeface="Source Code Pro" charset="0"/>
                <a:cs typeface="Source Code Pro" charset="0"/>
              </a:rPr>
              <a:t>(</a:t>
            </a:r>
            <a:r>
              <a:rPr lang="en-US" sz="1463" dirty="0" err="1">
                <a:solidFill>
                  <a:srgbClr val="025249"/>
                </a:solidFill>
                <a:latin typeface="Source Code Pro" charset="0"/>
                <a:ea typeface="Source Code Pro" charset="0"/>
                <a:cs typeface="Source Code Pro" charset="0"/>
              </a:rPr>
              <a:t>newPassword</a:t>
            </a:r>
            <a:r>
              <a:rPr lang="en-US" sz="1463" dirty="0">
                <a:solidFill>
                  <a:srgbClr val="025249"/>
                </a:solidFill>
                <a:latin typeface="Source Code Pro" charset="0"/>
                <a:ea typeface="Source Code Pro" charset="0"/>
                <a:cs typeface="Source Code Pro" charset="0"/>
              </a:rPr>
              <a:t>) {</a:t>
            </a: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err="1">
                <a:solidFill>
                  <a:srgbClr val="025249"/>
                </a:solidFill>
                <a:latin typeface="Source Code Pro" charset="0"/>
                <a:ea typeface="Source Code Pro" charset="0"/>
                <a:cs typeface="Source Code Pro" charset="0"/>
              </a:rPr>
              <a:t>this.</a:t>
            </a:r>
            <a:r>
              <a:rPr lang="en-US" sz="1463" b="1" dirty="0" err="1">
                <a:solidFill>
                  <a:srgbClr val="EF7D1D"/>
                </a:solidFill>
                <a:latin typeface="Source Code Pro" charset="0"/>
                <a:ea typeface="Source Code Pro" charset="0"/>
                <a:cs typeface="Source Code Pro" charset="0"/>
              </a:rPr>
              <a:t>setState</a:t>
            </a:r>
            <a:r>
              <a:rPr lang="en-US" sz="1463" dirty="0">
                <a:solidFill>
                  <a:srgbClr val="025249"/>
                </a:solidFill>
                <a:latin typeface="Source Code Pro" charset="0"/>
                <a:ea typeface="Source Code Pro" charset="0"/>
                <a:cs typeface="Source Code Pro" charset="0"/>
              </a:rPr>
              <a:t>({password: </a:t>
            </a:r>
            <a:r>
              <a:rPr lang="en-US" sz="1463" dirty="0" err="1">
                <a:solidFill>
                  <a:srgbClr val="025249"/>
                </a:solidFill>
                <a:latin typeface="Source Code Pro" charset="0"/>
                <a:ea typeface="Source Code Pro" charset="0"/>
                <a:cs typeface="Source Code Pro" charset="0"/>
              </a:rPr>
              <a:t>newPassword</a:t>
            </a:r>
            <a:r>
              <a:rPr lang="en-US" sz="1463" dirty="0">
                <a:solidFill>
                  <a:srgbClr val="025249"/>
                </a:solidFill>
                <a:latin typeface="Source Code Pro" charset="0"/>
                <a:ea typeface="Source Code Pro" charset="0"/>
                <a:cs typeface="Source Code Pro" charset="0"/>
              </a:rPr>
              <a:t>});</a:t>
            </a:r>
          </a:p>
          <a:p>
            <a:pPr>
              <a:lnSpc>
                <a:spcPct val="120000"/>
              </a:lnSpc>
            </a:pPr>
            <a:r>
              <a:rPr lang="en-US" sz="1463" dirty="0">
                <a:solidFill>
                  <a:srgbClr val="025249"/>
                </a:solidFill>
                <a:latin typeface="Source Code Pro" charset="0"/>
                <a:ea typeface="Source Code Pro" charset="0"/>
                <a:cs typeface="Source Code Pro" charset="0"/>
              </a:rPr>
              <a:t>  }  </a:t>
            </a:r>
          </a:p>
          <a:p>
            <a:pPr>
              <a:lnSpc>
                <a:spcPct val="120000"/>
              </a:lnSpc>
            </a:pPr>
            <a:r>
              <a:rPr lang="en-US" sz="1463" dirty="0">
                <a:solidFill>
                  <a:srgbClr val="025249"/>
                </a:solidFill>
                <a:latin typeface="Source Code Pro" charset="0"/>
                <a:ea typeface="Source Code Pro" charset="0"/>
                <a:cs typeface="Source Code Pro" charset="0"/>
              </a:rPr>
              <a:t>}</a:t>
            </a:r>
          </a:p>
        </p:txBody>
      </p:sp>
      <p:cxnSp>
        <p:nvCxnSpPr>
          <p:cNvPr id="38" name="Gerade Verbindung 37"/>
          <p:cNvCxnSpPr/>
          <p:nvPr/>
        </p:nvCxnSpPr>
        <p:spPr>
          <a:xfrm>
            <a:off x="8063484" y="5594907"/>
            <a:ext cx="1557719" cy="0"/>
          </a:xfrm>
          <a:prstGeom prst="line">
            <a:avLst/>
          </a:prstGeom>
          <a:ln w="25400">
            <a:solidFill>
              <a:srgbClr val="EF7D1D"/>
            </a:solidFill>
            <a:prstDash val="dash"/>
          </a:ln>
        </p:spPr>
        <p:style>
          <a:lnRef idx="1">
            <a:schemeClr val="accent1"/>
          </a:lnRef>
          <a:fillRef idx="0">
            <a:schemeClr val="accent1"/>
          </a:fillRef>
          <a:effectRef idx="0">
            <a:schemeClr val="accent1"/>
          </a:effectRef>
          <a:fontRef idx="minor">
            <a:schemeClr val="tx1"/>
          </a:fontRef>
        </p:style>
      </p:cxnSp>
      <p:cxnSp>
        <p:nvCxnSpPr>
          <p:cNvPr id="41" name="Gerade Verbindung 40"/>
          <p:cNvCxnSpPr/>
          <p:nvPr/>
        </p:nvCxnSpPr>
        <p:spPr>
          <a:xfrm>
            <a:off x="9621203" y="2724757"/>
            <a:ext cx="0" cy="2870150"/>
          </a:xfrm>
          <a:prstGeom prst="line">
            <a:avLst/>
          </a:prstGeom>
          <a:ln w="25400">
            <a:solidFill>
              <a:srgbClr val="EF7D1D"/>
            </a:solidFill>
            <a:prstDash val="dash"/>
          </a:ln>
        </p:spPr>
        <p:style>
          <a:lnRef idx="1">
            <a:schemeClr val="accent1"/>
          </a:lnRef>
          <a:fillRef idx="0">
            <a:schemeClr val="accent1"/>
          </a:fillRef>
          <a:effectRef idx="0">
            <a:schemeClr val="accent1"/>
          </a:effectRef>
          <a:fontRef idx="minor">
            <a:schemeClr val="tx1"/>
          </a:fontRef>
        </p:style>
      </p:cxnSp>
      <p:cxnSp>
        <p:nvCxnSpPr>
          <p:cNvPr id="46" name="Gerade Verbindung 45"/>
          <p:cNvCxnSpPr/>
          <p:nvPr/>
        </p:nvCxnSpPr>
        <p:spPr>
          <a:xfrm>
            <a:off x="5655088" y="2713982"/>
            <a:ext cx="3966115" cy="0"/>
          </a:xfrm>
          <a:prstGeom prst="line">
            <a:avLst/>
          </a:prstGeom>
          <a:ln w="25400">
            <a:solidFill>
              <a:srgbClr val="EF7D1D"/>
            </a:solidFill>
            <a:prstDash val="dash"/>
            <a:headEnd type="triangle" w="lg" len="lg"/>
            <a:tailEnd type="none"/>
          </a:ln>
        </p:spPr>
        <p:style>
          <a:lnRef idx="1">
            <a:schemeClr val="accent1"/>
          </a:lnRef>
          <a:fillRef idx="0">
            <a:schemeClr val="accent1"/>
          </a:fillRef>
          <a:effectRef idx="0">
            <a:schemeClr val="accent1"/>
          </a:effectRef>
          <a:fontRef idx="minor">
            <a:schemeClr val="tx1"/>
          </a:fontRef>
        </p:style>
      </p:cxnSp>
      <p:sp useBgFill="1">
        <p:nvSpPr>
          <p:cNvPr id="48" name="Rechteck 47"/>
          <p:cNvSpPr/>
          <p:nvPr/>
        </p:nvSpPr>
        <p:spPr>
          <a:xfrm>
            <a:off x="8192262" y="2576445"/>
            <a:ext cx="1159860" cy="292388"/>
          </a:xfrm>
          <a:prstGeom prst="rect">
            <a:avLst/>
          </a:prstGeom>
          <a:ln>
            <a:solidFill>
              <a:srgbClr val="EF7D1D"/>
            </a:solidFill>
          </a:ln>
        </p:spPr>
        <p:txBody>
          <a:bodyPr wrap="square">
            <a:spAutoFit/>
          </a:bodyPr>
          <a:lstStyle/>
          <a:p>
            <a:pPr algn="ctr"/>
            <a:r>
              <a:rPr lang="de-DE" sz="1300" b="1" dirty="0">
                <a:solidFill>
                  <a:srgbClr val="EF7D1D"/>
                </a:solidFill>
                <a:latin typeface="Source Sans Pro Semibold" charset="0"/>
                <a:ea typeface="Source Sans Pro Semibold" charset="0"/>
                <a:cs typeface="Source Sans Pro Semibold" charset="0"/>
              </a:rPr>
              <a:t>Neu rendern</a:t>
            </a:r>
          </a:p>
        </p:txBody>
      </p:sp>
      <p:cxnSp>
        <p:nvCxnSpPr>
          <p:cNvPr id="22" name="Gerade Verbindung 21"/>
          <p:cNvCxnSpPr/>
          <p:nvPr/>
        </p:nvCxnSpPr>
        <p:spPr>
          <a:xfrm>
            <a:off x="5655088" y="3953986"/>
            <a:ext cx="0" cy="1166654"/>
          </a:xfrm>
          <a:prstGeom prst="line">
            <a:avLst/>
          </a:prstGeom>
          <a:ln w="25400">
            <a:solidFill>
              <a:srgbClr val="EF7D1D"/>
            </a:solidFill>
            <a:prstDash val="dash"/>
            <a:headEnd type="none" w="lg" len="med"/>
            <a:tailEnd type="triangle" w="lg" len="lg"/>
          </a:ln>
        </p:spPr>
        <p:style>
          <a:lnRef idx="1">
            <a:schemeClr val="accent1"/>
          </a:lnRef>
          <a:fillRef idx="0">
            <a:schemeClr val="accent1"/>
          </a:fillRef>
          <a:effectRef idx="0">
            <a:schemeClr val="accent1"/>
          </a:effectRef>
          <a:fontRef idx="minor">
            <a:schemeClr val="tx1"/>
          </a:fontRef>
        </p:style>
      </p:cxnSp>
      <p:sp useBgFill="1">
        <p:nvSpPr>
          <p:cNvPr id="24" name="Rechteck 23"/>
          <p:cNvSpPr/>
          <p:nvPr/>
        </p:nvSpPr>
        <p:spPr>
          <a:xfrm>
            <a:off x="5075158" y="4293995"/>
            <a:ext cx="1159860" cy="292388"/>
          </a:xfrm>
          <a:prstGeom prst="rect">
            <a:avLst/>
          </a:prstGeom>
          <a:ln>
            <a:solidFill>
              <a:srgbClr val="EF7D1D"/>
            </a:solidFill>
          </a:ln>
        </p:spPr>
        <p:txBody>
          <a:bodyPr wrap="square">
            <a:spAutoFit/>
          </a:bodyPr>
          <a:lstStyle/>
          <a:p>
            <a:pPr algn="ctr"/>
            <a:r>
              <a:rPr lang="de-DE" sz="1300" b="1" dirty="0" smtClean="0">
                <a:solidFill>
                  <a:srgbClr val="EF7D1D"/>
                </a:solidFill>
                <a:latin typeface="Source Sans Pro Semibold" charset="0"/>
                <a:ea typeface="Source Sans Pro Semibold" charset="0"/>
                <a:cs typeface="Source Sans Pro Semibold" charset="0"/>
              </a:rPr>
              <a:t>Event</a:t>
            </a:r>
            <a:endParaRPr lang="de-DE" sz="1300" b="1" dirty="0">
              <a:solidFill>
                <a:srgbClr val="EF7D1D"/>
              </a:solidFill>
              <a:latin typeface="Source Sans Pro Semibold" charset="0"/>
              <a:ea typeface="Source Sans Pro Semibold" charset="0"/>
              <a:cs typeface="Source Sans Pro Semibold" charset="0"/>
            </a:endParaRPr>
          </a:p>
        </p:txBody>
      </p:sp>
      <p:sp>
        <p:nvSpPr>
          <p:cNvPr id="35" name="Rechteck 34"/>
          <p:cNvSpPr/>
          <p:nvPr/>
        </p:nvSpPr>
        <p:spPr>
          <a:xfrm>
            <a:off x="172497" y="3371134"/>
            <a:ext cx="3301463" cy="307777"/>
          </a:xfrm>
          <a:prstGeom prst="rect">
            <a:avLst/>
          </a:prstGeom>
        </p:spPr>
        <p:txBody>
          <a:bodyPr wrap="square">
            <a:spAutoFit/>
          </a:bodyPr>
          <a:lstStyle/>
          <a:p>
            <a:r>
              <a:rPr lang="de-DE" sz="1400" b="1" dirty="0">
                <a:solidFill>
                  <a:srgbClr val="025249"/>
                </a:solidFill>
                <a:latin typeface="Source Sans Pro Semibold" charset="0"/>
                <a:ea typeface="Source Sans Pro Semibold" charset="0"/>
                <a:cs typeface="Source Sans Pro Semibold" charset="0"/>
              </a:rPr>
              <a:t>1. Input mit Wert aus State befüllen</a:t>
            </a:r>
          </a:p>
        </p:txBody>
      </p:sp>
      <p:sp>
        <p:nvSpPr>
          <p:cNvPr id="36" name="Rechteck 35"/>
          <p:cNvSpPr/>
          <p:nvPr/>
        </p:nvSpPr>
        <p:spPr>
          <a:xfrm>
            <a:off x="172497" y="3646209"/>
            <a:ext cx="2759679" cy="307777"/>
          </a:xfrm>
          <a:prstGeom prst="rect">
            <a:avLst/>
          </a:prstGeom>
        </p:spPr>
        <p:txBody>
          <a:bodyPr wrap="square">
            <a:spAutoFit/>
          </a:bodyPr>
          <a:lstStyle/>
          <a:p>
            <a:r>
              <a:rPr lang="de-DE" sz="1400" b="1" dirty="0" smtClean="0">
                <a:solidFill>
                  <a:srgbClr val="025249"/>
                </a:solidFill>
                <a:latin typeface="Source Sans Pro Semibold" charset="0"/>
                <a:ea typeface="Source Sans Pro Semibold" charset="0"/>
                <a:cs typeface="Source Sans Pro Semibold" charset="0"/>
              </a:rPr>
              <a:t>2a. </a:t>
            </a:r>
            <a:r>
              <a:rPr lang="de-DE" sz="1400" b="1" dirty="0">
                <a:solidFill>
                  <a:srgbClr val="025249"/>
                </a:solidFill>
                <a:latin typeface="Source Sans Pro Semibold" charset="0"/>
                <a:ea typeface="Source Sans Pro Semibold" charset="0"/>
                <a:cs typeface="Source Sans Pro Semibold" charset="0"/>
              </a:rPr>
              <a:t>Event </a:t>
            </a:r>
            <a:r>
              <a:rPr lang="de-DE" sz="1400" b="1" dirty="0" smtClean="0">
                <a:solidFill>
                  <a:srgbClr val="025249"/>
                </a:solidFill>
                <a:latin typeface="Source Sans Pro Semibold" charset="0"/>
                <a:ea typeface="Source Sans Pro Semibold" charset="0"/>
                <a:cs typeface="Source Sans Pro Semibold" charset="0"/>
              </a:rPr>
              <a:t>Handler registrieren</a:t>
            </a:r>
            <a:endParaRPr lang="de-DE" sz="1400" b="1" dirty="0">
              <a:solidFill>
                <a:srgbClr val="025249"/>
              </a:solidFill>
              <a:latin typeface="Source Sans Pro Semibold" charset="0"/>
              <a:ea typeface="Source Sans Pro Semibold" charset="0"/>
              <a:cs typeface="Source Sans Pro Semibold" charset="0"/>
            </a:endParaRPr>
          </a:p>
        </p:txBody>
      </p:sp>
      <p:sp>
        <p:nvSpPr>
          <p:cNvPr id="37" name="Rechteck 36"/>
          <p:cNvSpPr/>
          <p:nvPr/>
        </p:nvSpPr>
        <p:spPr>
          <a:xfrm>
            <a:off x="172497" y="5188936"/>
            <a:ext cx="2759679" cy="307777"/>
          </a:xfrm>
          <a:prstGeom prst="rect">
            <a:avLst/>
          </a:prstGeom>
        </p:spPr>
        <p:txBody>
          <a:bodyPr wrap="square">
            <a:spAutoFit/>
          </a:bodyPr>
          <a:lstStyle/>
          <a:p>
            <a:r>
              <a:rPr lang="de-DE" sz="1400" b="1" smtClean="0">
                <a:solidFill>
                  <a:srgbClr val="025249"/>
                </a:solidFill>
                <a:latin typeface="Source Sans Pro Semibold" charset="0"/>
                <a:ea typeface="Source Sans Pro Semibold" charset="0"/>
                <a:cs typeface="Source Sans Pro Semibold" charset="0"/>
              </a:rPr>
              <a:t>2b. </a:t>
            </a:r>
            <a:r>
              <a:rPr lang="de-DE" sz="1400" b="1" dirty="0">
                <a:solidFill>
                  <a:srgbClr val="025249"/>
                </a:solidFill>
                <a:latin typeface="Source Sans Pro Semibold" charset="0"/>
                <a:ea typeface="Source Sans Pro Semibold" charset="0"/>
                <a:cs typeface="Source Sans Pro Semibold" charset="0"/>
              </a:rPr>
              <a:t>Event </a:t>
            </a:r>
            <a:r>
              <a:rPr lang="de-DE" sz="1400" b="1" dirty="0" smtClean="0">
                <a:solidFill>
                  <a:srgbClr val="025249"/>
                </a:solidFill>
                <a:latin typeface="Source Sans Pro Semibold" charset="0"/>
                <a:ea typeface="Source Sans Pro Semibold" charset="0"/>
                <a:cs typeface="Source Sans Pro Semibold" charset="0"/>
              </a:rPr>
              <a:t>Handler</a:t>
            </a:r>
            <a:endParaRPr lang="de-DE" sz="1400" b="1" dirty="0">
              <a:solidFill>
                <a:srgbClr val="025249"/>
              </a:solidFill>
              <a:latin typeface="Source Sans Pro Semibold" charset="0"/>
              <a:ea typeface="Source Sans Pro Semibold" charset="0"/>
              <a:cs typeface="Source Sans Pro Semibold" charset="0"/>
            </a:endParaRPr>
          </a:p>
        </p:txBody>
      </p:sp>
      <p:sp>
        <p:nvSpPr>
          <p:cNvPr id="39" name="Rechteck 38"/>
          <p:cNvSpPr/>
          <p:nvPr/>
        </p:nvSpPr>
        <p:spPr>
          <a:xfrm>
            <a:off x="172497" y="5486707"/>
            <a:ext cx="2759679" cy="307777"/>
          </a:xfrm>
          <a:prstGeom prst="rect">
            <a:avLst/>
          </a:prstGeom>
        </p:spPr>
        <p:txBody>
          <a:bodyPr wrap="square">
            <a:spAutoFit/>
          </a:bodyPr>
          <a:lstStyle/>
          <a:p>
            <a:r>
              <a:rPr lang="de-DE" sz="1400" b="1" dirty="0">
                <a:solidFill>
                  <a:srgbClr val="025249"/>
                </a:solidFill>
                <a:latin typeface="Source Sans Pro Semibold" charset="0"/>
                <a:ea typeface="Source Sans Pro Semibold" charset="0"/>
                <a:cs typeface="Source Sans Pro Semibold" charset="0"/>
              </a:rPr>
              <a:t>3</a:t>
            </a:r>
            <a:r>
              <a:rPr lang="de-DE" sz="1400" b="1" dirty="0" smtClean="0">
                <a:solidFill>
                  <a:srgbClr val="025249"/>
                </a:solidFill>
                <a:latin typeface="Source Sans Pro Semibold" charset="0"/>
                <a:ea typeface="Source Sans Pro Semibold" charset="0"/>
                <a:cs typeface="Source Sans Pro Semibold" charset="0"/>
              </a:rPr>
              <a:t>. </a:t>
            </a:r>
            <a:r>
              <a:rPr lang="de-DE" sz="1400" b="1" dirty="0">
                <a:solidFill>
                  <a:srgbClr val="025249"/>
                </a:solidFill>
                <a:latin typeface="Source Sans Pro Semibold" charset="0"/>
                <a:ea typeface="Source Sans Pro Semibold" charset="0"/>
                <a:cs typeface="Source Sans Pro Semibold" charset="0"/>
              </a:rPr>
              <a:t>Zustand neu setzen</a:t>
            </a:r>
          </a:p>
        </p:txBody>
      </p:sp>
    </p:spTree>
    <p:extLst>
      <p:ext uri="{BB962C8B-B14F-4D97-AF65-F5344CB8AC3E}">
        <p14:creationId xmlns:p14="http://schemas.microsoft.com/office/powerpoint/2010/main" val="143621226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p:txBody>
          <a:bodyPr/>
          <a:lstStyle/>
          <a:p>
            <a:r>
              <a:rPr lang="de-DE" dirty="0" err="1" smtClean="0"/>
              <a:t>React</a:t>
            </a:r>
            <a:r>
              <a:rPr lang="de-DE" dirty="0" smtClean="0"/>
              <a:t>: Uni </a:t>
            </a:r>
            <a:r>
              <a:rPr lang="de-DE" dirty="0" err="1" smtClean="0"/>
              <a:t>directional</a:t>
            </a:r>
            <a:r>
              <a:rPr lang="de-DE" dirty="0" smtClean="0"/>
              <a:t> </a:t>
            </a:r>
            <a:r>
              <a:rPr lang="de-DE" dirty="0" err="1" smtClean="0"/>
              <a:t>dataflow</a:t>
            </a:r>
            <a:endParaRPr lang="de-DE" dirty="0"/>
          </a:p>
        </p:txBody>
      </p:sp>
      <p:sp>
        <p:nvSpPr>
          <p:cNvPr id="2" name="Rechteck 1"/>
          <p:cNvSpPr/>
          <p:nvPr/>
        </p:nvSpPr>
        <p:spPr>
          <a:xfrm>
            <a:off x="838200" y="914043"/>
            <a:ext cx="8978900" cy="5693866"/>
          </a:xfrm>
          <a:prstGeom prst="rect">
            <a:avLst/>
          </a:prstGeom>
        </p:spPr>
        <p:txBody>
          <a:bodyPr wrap="square">
            <a:spAutoFit/>
          </a:bodyPr>
          <a:lstStyle/>
          <a:p>
            <a:r>
              <a:rPr lang="de-DE" sz="1400" dirty="0" err="1" smtClean="0">
                <a:solidFill>
                  <a:srgbClr val="025249"/>
                </a:solidFill>
                <a:latin typeface="Source Code Pro" charset="0"/>
                <a:ea typeface="Source Code Pro" charset="0"/>
                <a:cs typeface="Source Code Pro" charset="0"/>
              </a:rPr>
              <a:t>class</a:t>
            </a:r>
            <a:r>
              <a:rPr lang="de-DE" sz="1400" dirty="0" smtClean="0">
                <a:solidFill>
                  <a:srgbClr val="025249"/>
                </a:solidFill>
                <a:latin typeface="Source Code Pro" charset="0"/>
                <a:ea typeface="Source Code Pro" charset="0"/>
                <a:cs typeface="Source Code Pro" charset="0"/>
              </a:rPr>
              <a:t> </a:t>
            </a:r>
            <a:r>
              <a:rPr lang="de-DE" sz="1400" b="1" dirty="0" err="1">
                <a:solidFill>
                  <a:srgbClr val="57A2C5"/>
                </a:solidFill>
                <a:latin typeface="Source Code Pro Semibold" charset="0"/>
                <a:ea typeface="Source Code Pro Semibold" charset="0"/>
                <a:cs typeface="Source Code Pro Semibold" charset="0"/>
              </a:rPr>
              <a:t>PasswordForm</a:t>
            </a:r>
            <a:r>
              <a:rPr lang="de-DE" sz="1400" dirty="0">
                <a:solidFill>
                  <a:srgbClr val="57A2C5"/>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extends</a:t>
            </a:r>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React.Component</a:t>
            </a:r>
            <a:r>
              <a:rPr lang="de-DE" sz="1400" dirty="0">
                <a:solidFill>
                  <a:srgbClr val="025249"/>
                </a:solidFill>
                <a:latin typeface="Source Code Pro" charset="0"/>
                <a:ea typeface="Source Code Pro" charset="0"/>
                <a:cs typeface="Source Code Pro" charset="0"/>
              </a:rPr>
              <a:t> {</a:t>
            </a:r>
          </a:p>
          <a:p>
            <a:r>
              <a:rPr lang="de-DE" sz="1400" dirty="0">
                <a:solidFill>
                  <a:srgbClr val="025249"/>
                </a:solidFill>
                <a:latin typeface="Source Code Pro" charset="0"/>
                <a:ea typeface="Source Code Pro" charset="0"/>
                <a:cs typeface="Source Code Pro" charset="0"/>
              </a:rPr>
              <a:t>  </a:t>
            </a:r>
            <a:r>
              <a:rPr lang="de-DE" sz="1400" dirty="0" err="1" smtClean="0">
                <a:solidFill>
                  <a:srgbClr val="025249"/>
                </a:solidFill>
                <a:latin typeface="Source Code Pro" charset="0"/>
                <a:ea typeface="Source Code Pro" charset="0"/>
                <a:cs typeface="Source Code Pro" charset="0"/>
              </a:rPr>
              <a:t>onPasswordChange</a:t>
            </a:r>
            <a:r>
              <a:rPr lang="de-DE" sz="1400" dirty="0" smtClean="0">
                <a:solidFill>
                  <a:srgbClr val="025249"/>
                </a:solidFill>
                <a:latin typeface="Source Code Pro" charset="0"/>
                <a:ea typeface="Source Code Pro" charset="0"/>
                <a:cs typeface="Source Code Pro" charset="0"/>
              </a:rPr>
              <a:t>(</a:t>
            </a:r>
            <a:r>
              <a:rPr lang="de-DE" sz="1400" dirty="0" err="1" smtClean="0">
                <a:solidFill>
                  <a:srgbClr val="025249"/>
                </a:solidFill>
                <a:latin typeface="Source Code Pro" charset="0"/>
                <a:ea typeface="Source Code Pro" charset="0"/>
                <a:cs typeface="Source Code Pro" charset="0"/>
              </a:rPr>
              <a:t>newPassword</a:t>
            </a:r>
            <a:r>
              <a:rPr lang="de-DE" sz="1400" dirty="0" smtClean="0">
                <a:solidFill>
                  <a:srgbClr val="025249"/>
                </a:solidFill>
                <a:latin typeface="Source Code Pro" charset="0"/>
                <a:ea typeface="Source Code Pro" charset="0"/>
                <a:cs typeface="Source Code Pro" charset="0"/>
              </a:rPr>
              <a:t>) { </a:t>
            </a:r>
            <a:r>
              <a:rPr lang="de-DE" sz="1400" dirty="0" err="1" smtClean="0">
                <a:solidFill>
                  <a:srgbClr val="EF7D1D"/>
                </a:solidFill>
                <a:latin typeface="Source Code Pro" charset="0"/>
                <a:ea typeface="Source Code Pro" charset="0"/>
                <a:cs typeface="Source Code Pro" charset="0"/>
              </a:rPr>
              <a:t>this.setState</a:t>
            </a:r>
            <a:r>
              <a:rPr lang="de-DE" sz="1400" dirty="0" smtClean="0">
                <a:solidFill>
                  <a:srgbClr val="025249"/>
                </a:solidFill>
                <a:latin typeface="Source Code Pro" charset="0"/>
                <a:ea typeface="Source Code Pro" charset="0"/>
                <a:cs typeface="Source Code Pro" charset="0"/>
              </a:rPr>
              <a:t>({</a:t>
            </a:r>
            <a:r>
              <a:rPr lang="de-DE" sz="1400" dirty="0" err="1" smtClean="0">
                <a:solidFill>
                  <a:srgbClr val="025249"/>
                </a:solidFill>
                <a:latin typeface="Source Code Pro" charset="0"/>
                <a:ea typeface="Source Code Pro" charset="0"/>
                <a:cs typeface="Source Code Pro" charset="0"/>
              </a:rPr>
              <a:t>password</a:t>
            </a:r>
            <a:r>
              <a:rPr lang="de-DE" sz="1400" dirty="0" smtClean="0">
                <a:solidFill>
                  <a:srgbClr val="025249"/>
                </a:solidFill>
                <a:latin typeface="Source Code Pro" charset="0"/>
                <a:ea typeface="Source Code Pro" charset="0"/>
                <a:cs typeface="Source Code Pro" charset="0"/>
              </a:rPr>
              <a:t>: </a:t>
            </a:r>
            <a:r>
              <a:rPr lang="de-DE" sz="1400" dirty="0" err="1" smtClean="0">
                <a:solidFill>
                  <a:srgbClr val="025249"/>
                </a:solidFill>
                <a:latin typeface="Source Code Pro" charset="0"/>
                <a:ea typeface="Source Code Pro" charset="0"/>
                <a:cs typeface="Source Code Pro" charset="0"/>
              </a:rPr>
              <a:t>newPassword</a:t>
            </a:r>
            <a:r>
              <a:rPr lang="de-DE" sz="1400" dirty="0" smtClean="0">
                <a:solidFill>
                  <a:srgbClr val="025249"/>
                </a:solidFill>
                <a:latin typeface="Source Code Pro" charset="0"/>
                <a:ea typeface="Source Code Pro" charset="0"/>
                <a:cs typeface="Source Code Pro" charset="0"/>
              </a:rPr>
              <a:t>); }</a:t>
            </a:r>
            <a:endParaRPr lang="de-DE" sz="1400" dirty="0">
              <a:solidFill>
                <a:srgbClr val="025249"/>
              </a:solidFill>
              <a:latin typeface="Source Code Pro" charset="0"/>
              <a:ea typeface="Source Code Pro" charset="0"/>
              <a:cs typeface="Source Code Pro" charset="0"/>
            </a:endParaRPr>
          </a:p>
          <a:p>
            <a:r>
              <a:rPr lang="de-DE" sz="1400" dirty="0">
                <a:solidFill>
                  <a:srgbClr val="025249"/>
                </a:solidFill>
                <a:latin typeface="Source Code Pro" charset="0"/>
                <a:ea typeface="Source Code Pro" charset="0"/>
                <a:cs typeface="Source Code Pro" charset="0"/>
              </a:rPr>
              <a:t>  </a:t>
            </a:r>
            <a:r>
              <a:rPr lang="de-DE" sz="1400" dirty="0" smtClean="0">
                <a:solidFill>
                  <a:srgbClr val="025249"/>
                </a:solidFill>
                <a:latin typeface="Source Code Pro" charset="0"/>
                <a:ea typeface="Source Code Pro" charset="0"/>
                <a:cs typeface="Source Code Pro" charset="0"/>
              </a:rPr>
              <a:t>. . .</a:t>
            </a:r>
            <a:endParaRPr lang="de-DE" sz="1400" dirty="0">
              <a:solidFill>
                <a:srgbClr val="025249"/>
              </a:solidFill>
              <a:latin typeface="Source Code Pro" charset="0"/>
              <a:ea typeface="Source Code Pro" charset="0"/>
              <a:cs typeface="Source Code Pro" charset="0"/>
            </a:endParaRPr>
          </a:p>
          <a:p>
            <a:r>
              <a:rPr lang="de-DE" sz="1400" dirty="0">
                <a:solidFill>
                  <a:srgbClr val="025249"/>
                </a:solidFill>
                <a:latin typeface="Source Code Pro" charset="0"/>
                <a:ea typeface="Source Code Pro" charset="0"/>
                <a:cs typeface="Source Code Pro" charset="0"/>
              </a:rPr>
              <a:t>  </a:t>
            </a:r>
            <a:r>
              <a:rPr lang="de-DE" sz="1400" b="1" dirty="0" err="1">
                <a:solidFill>
                  <a:srgbClr val="EF7D1D"/>
                </a:solidFill>
                <a:latin typeface="Source Code Pro Semibold" charset="0"/>
                <a:ea typeface="Source Code Pro Semibold" charset="0"/>
                <a:cs typeface="Source Code Pro Semibold" charset="0"/>
              </a:rPr>
              <a:t>render</a:t>
            </a:r>
            <a:r>
              <a:rPr lang="de-DE" sz="1400" b="1" dirty="0">
                <a:solidFill>
                  <a:srgbClr val="EF7D1D"/>
                </a:solidFill>
                <a:latin typeface="Source Code Pro Semibold" charset="0"/>
                <a:ea typeface="Source Code Pro Semibold" charset="0"/>
                <a:cs typeface="Source Code Pro Semibold" charset="0"/>
              </a:rPr>
              <a:t>() </a:t>
            </a:r>
            <a:r>
              <a:rPr lang="de-DE" sz="1400" dirty="0">
                <a:solidFill>
                  <a:srgbClr val="025249"/>
                </a:solidFill>
                <a:latin typeface="Source Code Pro" charset="0"/>
                <a:ea typeface="Source Code Pro" charset="0"/>
                <a:cs typeface="Source Code Pro" charset="0"/>
              </a:rPr>
              <a:t>{</a:t>
            </a:r>
          </a:p>
          <a:p>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const</a:t>
            </a:r>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password</a:t>
            </a:r>
            <a:r>
              <a:rPr lang="de-DE" sz="1400" dirty="0">
                <a:solidFill>
                  <a:srgbClr val="025249"/>
                </a:solidFill>
                <a:latin typeface="Source Code Pro" charset="0"/>
                <a:ea typeface="Source Code Pro" charset="0"/>
                <a:cs typeface="Source Code Pro" charset="0"/>
              </a:rPr>
              <a:t> = </a:t>
            </a:r>
            <a:r>
              <a:rPr lang="de-DE" sz="1400" dirty="0" err="1">
                <a:solidFill>
                  <a:srgbClr val="025249"/>
                </a:solidFill>
                <a:latin typeface="Source Code Pro" charset="0"/>
                <a:ea typeface="Source Code Pro" charset="0"/>
                <a:cs typeface="Source Code Pro" charset="0"/>
              </a:rPr>
              <a:t>this.state.password</a:t>
            </a:r>
            <a:r>
              <a:rPr lang="de-DE" sz="1400" dirty="0">
                <a:solidFill>
                  <a:srgbClr val="025249"/>
                </a:solidFill>
                <a:latin typeface="Source Code Pro" charset="0"/>
                <a:ea typeface="Source Code Pro" charset="0"/>
                <a:cs typeface="Source Code Pro" charset="0"/>
              </a:rPr>
              <a:t>;</a:t>
            </a:r>
          </a:p>
          <a:p>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const</a:t>
            </a:r>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checks</a:t>
            </a:r>
            <a:r>
              <a:rPr lang="de-DE" sz="1400" dirty="0">
                <a:solidFill>
                  <a:srgbClr val="025249"/>
                </a:solidFill>
                <a:latin typeface="Source Code Pro" charset="0"/>
                <a:ea typeface="Source Code Pro" charset="0"/>
                <a:cs typeface="Source Code Pro" charset="0"/>
              </a:rPr>
              <a:t> = </a:t>
            </a:r>
            <a:r>
              <a:rPr lang="de-DE" sz="1400" dirty="0" err="1">
                <a:solidFill>
                  <a:srgbClr val="025249"/>
                </a:solidFill>
                <a:latin typeface="Source Code Pro" charset="0"/>
                <a:ea typeface="Source Code Pro" charset="0"/>
                <a:cs typeface="Source Code Pro" charset="0"/>
              </a:rPr>
              <a:t>this.checkPassword</a:t>
            </a:r>
            <a:r>
              <a:rPr lang="de-DE" sz="1400" dirty="0">
                <a:solidFill>
                  <a:srgbClr val="025249"/>
                </a:solidFill>
                <a:latin typeface="Source Code Pro" charset="0"/>
                <a:ea typeface="Source Code Pro" charset="0"/>
                <a:cs typeface="Source Code Pro" charset="0"/>
              </a:rPr>
              <a:t>(</a:t>
            </a:r>
            <a:r>
              <a:rPr lang="de-DE" sz="1400" dirty="0" err="1">
                <a:solidFill>
                  <a:srgbClr val="025249"/>
                </a:solidFill>
                <a:latin typeface="Source Code Pro" charset="0"/>
                <a:ea typeface="Source Code Pro" charset="0"/>
                <a:cs typeface="Source Code Pro" charset="0"/>
              </a:rPr>
              <a:t>password</a:t>
            </a:r>
            <a:r>
              <a:rPr lang="de-DE" sz="1400" dirty="0">
                <a:solidFill>
                  <a:srgbClr val="025249"/>
                </a:solidFill>
                <a:latin typeface="Source Code Pro" charset="0"/>
                <a:ea typeface="Source Code Pro" charset="0"/>
                <a:cs typeface="Source Code Pro" charset="0"/>
              </a:rPr>
              <a:t>);</a:t>
            </a:r>
          </a:p>
          <a:p>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const</a:t>
            </a:r>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failedChecks</a:t>
            </a:r>
            <a:r>
              <a:rPr lang="de-DE" sz="1400" dirty="0">
                <a:solidFill>
                  <a:srgbClr val="025249"/>
                </a:solidFill>
                <a:latin typeface="Source Code Pro" charset="0"/>
                <a:ea typeface="Source Code Pro" charset="0"/>
                <a:cs typeface="Source Code Pro" charset="0"/>
              </a:rPr>
              <a:t> = . . .;</a:t>
            </a:r>
          </a:p>
          <a:p>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const</a:t>
            </a:r>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isValidPassword</a:t>
            </a:r>
            <a:r>
              <a:rPr lang="de-DE" sz="1400" dirty="0">
                <a:solidFill>
                  <a:srgbClr val="025249"/>
                </a:solidFill>
                <a:latin typeface="Source Code Pro" charset="0"/>
                <a:ea typeface="Source Code Pro" charset="0"/>
                <a:cs typeface="Source Code Pro" charset="0"/>
              </a:rPr>
              <a:t> = </a:t>
            </a:r>
            <a:r>
              <a:rPr lang="de-DE" sz="1400" dirty="0" err="1">
                <a:solidFill>
                  <a:srgbClr val="025249"/>
                </a:solidFill>
                <a:latin typeface="Source Code Pro" charset="0"/>
                <a:ea typeface="Source Code Pro" charset="0"/>
                <a:cs typeface="Source Code Pro" charset="0"/>
              </a:rPr>
              <a:t>failedChecks</a:t>
            </a:r>
            <a:r>
              <a:rPr lang="de-DE" sz="1400" dirty="0">
                <a:solidFill>
                  <a:srgbClr val="025249"/>
                </a:solidFill>
                <a:latin typeface="Source Code Pro" charset="0"/>
                <a:ea typeface="Source Code Pro" charset="0"/>
                <a:cs typeface="Source Code Pro" charset="0"/>
              </a:rPr>
              <a:t> === 0;</a:t>
            </a:r>
          </a:p>
          <a:p>
            <a:endParaRPr lang="de-DE" sz="1400" dirty="0">
              <a:solidFill>
                <a:srgbClr val="025249"/>
              </a:solidFill>
              <a:latin typeface="Source Code Pro" charset="0"/>
              <a:ea typeface="Source Code Pro" charset="0"/>
              <a:cs typeface="Source Code Pro" charset="0"/>
            </a:endParaRPr>
          </a:p>
          <a:p>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return</a:t>
            </a:r>
            <a:r>
              <a:rPr lang="de-DE" sz="1400" dirty="0">
                <a:solidFill>
                  <a:srgbClr val="025249"/>
                </a:solidFill>
                <a:latin typeface="Source Code Pro" charset="0"/>
                <a:ea typeface="Source Code Pro" charset="0"/>
                <a:cs typeface="Source Code Pro" charset="0"/>
              </a:rPr>
              <a:t> &lt;div&gt;</a:t>
            </a:r>
          </a:p>
          <a:p>
            <a:r>
              <a:rPr lang="de-DE" sz="1400" dirty="0">
                <a:solidFill>
                  <a:srgbClr val="025249"/>
                </a:solidFill>
                <a:latin typeface="Source Code Pro" charset="0"/>
                <a:ea typeface="Source Code Pro" charset="0"/>
                <a:cs typeface="Source Code Pro" charset="0"/>
              </a:rPr>
              <a:t>      &lt;</a:t>
            </a:r>
            <a:r>
              <a:rPr lang="de-DE" sz="1400" b="1" dirty="0" err="1">
                <a:solidFill>
                  <a:srgbClr val="57A2C5"/>
                </a:solidFill>
                <a:latin typeface="Source Code Pro Semibold" charset="0"/>
                <a:ea typeface="Source Code Pro Semibold" charset="0"/>
                <a:cs typeface="Source Code Pro Semibold" charset="0"/>
              </a:rPr>
              <a:t>input</a:t>
            </a:r>
            <a:r>
              <a:rPr lang="de-DE" sz="1400" dirty="0">
                <a:solidFill>
                  <a:srgbClr val="025249"/>
                </a:solidFill>
                <a:latin typeface="Source Code Pro" charset="0"/>
                <a:ea typeface="Source Code Pro" charset="0"/>
                <a:cs typeface="Source Code Pro" charset="0"/>
              </a:rPr>
              <a:t> type='</a:t>
            </a:r>
            <a:r>
              <a:rPr lang="de-DE" sz="1400" dirty="0" err="1">
                <a:solidFill>
                  <a:srgbClr val="025249"/>
                </a:solidFill>
                <a:latin typeface="Source Code Pro" charset="0"/>
                <a:ea typeface="Source Code Pro" charset="0"/>
                <a:cs typeface="Source Code Pro" charset="0"/>
              </a:rPr>
              <a:t>password</a:t>
            </a:r>
            <a:r>
              <a:rPr lang="de-DE" sz="1400" dirty="0">
                <a:solidFill>
                  <a:srgbClr val="025249"/>
                </a:solidFill>
                <a:latin typeface="Source Code Pro" charset="0"/>
                <a:ea typeface="Source Code Pro" charset="0"/>
                <a:cs typeface="Source Code Pro" charset="0"/>
              </a:rPr>
              <a:t>'</a:t>
            </a:r>
          </a:p>
          <a:p>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value</a:t>
            </a:r>
            <a:r>
              <a:rPr lang="de-DE" sz="1400" dirty="0">
                <a:solidFill>
                  <a:srgbClr val="025249"/>
                </a:solidFill>
                <a:latin typeface="Source Code Pro" charset="0"/>
                <a:ea typeface="Source Code Pro" charset="0"/>
                <a:cs typeface="Source Code Pro" charset="0"/>
              </a:rPr>
              <a:t>={</a:t>
            </a:r>
            <a:r>
              <a:rPr lang="de-DE" sz="1400" dirty="0" err="1">
                <a:solidFill>
                  <a:srgbClr val="025249"/>
                </a:solidFill>
                <a:latin typeface="Source Code Pro" charset="0"/>
                <a:ea typeface="Source Code Pro" charset="0"/>
                <a:cs typeface="Source Code Pro" charset="0"/>
              </a:rPr>
              <a:t>password</a:t>
            </a:r>
            <a:r>
              <a:rPr lang="de-DE" sz="1400" dirty="0">
                <a:solidFill>
                  <a:srgbClr val="025249"/>
                </a:solidFill>
                <a:latin typeface="Source Code Pro" charset="0"/>
                <a:ea typeface="Source Code Pro" charset="0"/>
                <a:cs typeface="Source Code Pro" charset="0"/>
              </a:rPr>
              <a:t>}</a:t>
            </a:r>
          </a:p>
          <a:p>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onChange</a:t>
            </a:r>
            <a:r>
              <a:rPr lang="de-DE" sz="1400" dirty="0">
                <a:solidFill>
                  <a:srgbClr val="025249"/>
                </a:solidFill>
                <a:latin typeface="Source Code Pro" charset="0"/>
                <a:ea typeface="Source Code Pro" charset="0"/>
                <a:cs typeface="Source Code Pro" charset="0"/>
              </a:rPr>
              <a:t>={</a:t>
            </a:r>
            <a:r>
              <a:rPr lang="de-DE" sz="1400" b="1" dirty="0" err="1">
                <a:solidFill>
                  <a:srgbClr val="EF7D1D"/>
                </a:solidFill>
                <a:latin typeface="Source Code Pro Semibold" charset="0"/>
                <a:ea typeface="Source Code Pro Semibold" charset="0"/>
                <a:cs typeface="Source Code Pro Semibold" charset="0"/>
              </a:rPr>
              <a:t>event</a:t>
            </a:r>
            <a:r>
              <a:rPr lang="de-DE" sz="1400" b="1" dirty="0">
                <a:solidFill>
                  <a:srgbClr val="EF7D1D"/>
                </a:solidFill>
                <a:latin typeface="Source Code Pro Semibold" charset="0"/>
                <a:ea typeface="Source Code Pro Semibold" charset="0"/>
                <a:cs typeface="Source Code Pro Semibold" charset="0"/>
              </a:rPr>
              <a:t> =&gt; </a:t>
            </a:r>
            <a:r>
              <a:rPr lang="de-DE" sz="1400" b="1" dirty="0" err="1" smtClean="0">
                <a:solidFill>
                  <a:srgbClr val="EF7D1D"/>
                </a:solidFill>
                <a:latin typeface="Source Code Pro Semibold" charset="0"/>
                <a:ea typeface="Source Code Pro Semibold" charset="0"/>
                <a:cs typeface="Source Code Pro Semibold" charset="0"/>
              </a:rPr>
              <a:t>this.onPasswordChange</a:t>
            </a:r>
            <a:r>
              <a:rPr lang="de-DE" sz="1400" b="1" dirty="0" smtClean="0">
                <a:solidFill>
                  <a:srgbClr val="EF7D1D"/>
                </a:solidFill>
                <a:latin typeface="Source Code Pro Semibold" charset="0"/>
                <a:ea typeface="Source Code Pro Semibold" charset="0"/>
                <a:cs typeface="Source Code Pro Semibold" charset="0"/>
              </a:rPr>
              <a:t>(</a:t>
            </a:r>
            <a:r>
              <a:rPr lang="de-DE" sz="1400" b="1" dirty="0" err="1" smtClean="0">
                <a:solidFill>
                  <a:srgbClr val="EF7D1D"/>
                </a:solidFill>
                <a:latin typeface="Source Code Pro Semibold" charset="0"/>
                <a:ea typeface="Source Code Pro Semibold" charset="0"/>
                <a:cs typeface="Source Code Pro Semibold" charset="0"/>
              </a:rPr>
              <a:t>event.target.value</a:t>
            </a:r>
            <a:r>
              <a:rPr lang="de-DE" sz="1400" b="1" dirty="0">
                <a:solidFill>
                  <a:srgbClr val="EF7D1D"/>
                </a:solidFill>
                <a:latin typeface="Source Code Pro Semibold" charset="0"/>
                <a:ea typeface="Source Code Pro Semibold" charset="0"/>
                <a:cs typeface="Source Code Pro Semibold" charset="0"/>
              </a:rPr>
              <a:t>)} </a:t>
            </a:r>
            <a:r>
              <a:rPr lang="de-DE" sz="1400" dirty="0">
                <a:solidFill>
                  <a:srgbClr val="025249"/>
                </a:solidFill>
                <a:latin typeface="Source Code Pro" charset="0"/>
                <a:ea typeface="Source Code Pro" charset="0"/>
                <a:cs typeface="Source Code Pro" charset="0"/>
              </a:rPr>
              <a:t>/&gt;</a:t>
            </a:r>
          </a:p>
          <a:p>
            <a:endParaRPr lang="de-DE" sz="1400" dirty="0">
              <a:solidFill>
                <a:srgbClr val="025249"/>
              </a:solidFill>
              <a:latin typeface="Source Code Pro" charset="0"/>
              <a:ea typeface="Source Code Pro" charset="0"/>
              <a:cs typeface="Source Code Pro" charset="0"/>
            </a:endParaRPr>
          </a:p>
          <a:p>
            <a:r>
              <a:rPr lang="de-DE" sz="1400" dirty="0">
                <a:solidFill>
                  <a:srgbClr val="025249"/>
                </a:solidFill>
                <a:latin typeface="Source Code Pro" charset="0"/>
                <a:ea typeface="Source Code Pro" charset="0"/>
                <a:cs typeface="Source Code Pro" charset="0"/>
              </a:rPr>
              <a:t>      &lt;</a:t>
            </a:r>
            <a:r>
              <a:rPr lang="de-DE" sz="1400" b="1" dirty="0" err="1">
                <a:solidFill>
                  <a:srgbClr val="57A2C5"/>
                </a:solidFill>
                <a:latin typeface="Source Code Pro Semibold" charset="0"/>
                <a:ea typeface="Source Code Pro Semibold" charset="0"/>
                <a:cs typeface="Source Code Pro Semibold" charset="0"/>
              </a:rPr>
              <a:t>CheckLabelList</a:t>
            </a:r>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checks</a:t>
            </a:r>
            <a:r>
              <a:rPr lang="de-DE" sz="1400" dirty="0">
                <a:solidFill>
                  <a:srgbClr val="025249"/>
                </a:solidFill>
                <a:latin typeface="Source Code Pro" charset="0"/>
                <a:ea typeface="Source Code Pro" charset="0"/>
                <a:cs typeface="Source Code Pro" charset="0"/>
              </a:rPr>
              <a:t>={</a:t>
            </a:r>
            <a:r>
              <a:rPr lang="de-DE" sz="1400" dirty="0" err="1">
                <a:solidFill>
                  <a:srgbClr val="025249"/>
                </a:solidFill>
                <a:latin typeface="Source Code Pro" charset="0"/>
                <a:ea typeface="Source Code Pro" charset="0"/>
                <a:cs typeface="Source Code Pro" charset="0"/>
              </a:rPr>
              <a:t>checks</a:t>
            </a:r>
            <a:r>
              <a:rPr lang="de-DE" sz="1400" dirty="0">
                <a:solidFill>
                  <a:srgbClr val="025249"/>
                </a:solidFill>
                <a:latin typeface="Source Code Pro" charset="0"/>
                <a:ea typeface="Source Code Pro" charset="0"/>
                <a:cs typeface="Source Code Pro" charset="0"/>
              </a:rPr>
              <a:t>}/&gt;</a:t>
            </a:r>
          </a:p>
          <a:p>
            <a:r>
              <a:rPr lang="de-DE" sz="1400" dirty="0">
                <a:solidFill>
                  <a:srgbClr val="025249"/>
                </a:solidFill>
                <a:latin typeface="Source Code Pro" charset="0"/>
                <a:ea typeface="Source Code Pro" charset="0"/>
                <a:cs typeface="Source Code Pro" charset="0"/>
              </a:rPr>
              <a:t>      </a:t>
            </a:r>
          </a:p>
          <a:p>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failedChecks</a:t>
            </a:r>
            <a:r>
              <a:rPr lang="de-DE" sz="1400" dirty="0">
                <a:solidFill>
                  <a:srgbClr val="025249"/>
                </a:solidFill>
                <a:latin typeface="Source Code Pro" charset="0"/>
                <a:ea typeface="Source Code Pro" charset="0"/>
                <a:cs typeface="Source Code Pro" charset="0"/>
              </a:rPr>
              <a:t> &gt; 0 ?</a:t>
            </a:r>
          </a:p>
          <a:p>
            <a:r>
              <a:rPr lang="de-DE" sz="1400" dirty="0">
                <a:solidFill>
                  <a:srgbClr val="025249"/>
                </a:solidFill>
                <a:latin typeface="Source Code Pro" charset="0"/>
                <a:ea typeface="Source Code Pro" charset="0"/>
                <a:cs typeface="Source Code Pro" charset="0"/>
              </a:rPr>
              <a:t>        &lt;div </a:t>
            </a:r>
            <a:r>
              <a:rPr lang="de-DE" sz="1400" dirty="0" err="1">
                <a:solidFill>
                  <a:srgbClr val="025249"/>
                </a:solidFill>
                <a:latin typeface="Source Code Pro" charset="0"/>
                <a:ea typeface="Source Code Pro" charset="0"/>
                <a:cs typeface="Source Code Pro" charset="0"/>
              </a:rPr>
              <a:t>className</a:t>
            </a:r>
            <a:r>
              <a:rPr lang="de-DE" sz="1400" dirty="0">
                <a:solidFill>
                  <a:srgbClr val="025249"/>
                </a:solidFill>
                <a:latin typeface="Source Code Pro" charset="0"/>
                <a:ea typeface="Source Code Pro" charset="0"/>
                <a:cs typeface="Source Code Pro" charset="0"/>
              </a:rPr>
              <a:t>='Label'&gt;{</a:t>
            </a:r>
            <a:r>
              <a:rPr lang="de-DE" sz="1400" dirty="0" err="1">
                <a:solidFill>
                  <a:srgbClr val="025249"/>
                </a:solidFill>
                <a:latin typeface="Source Code Pro" charset="0"/>
                <a:ea typeface="Source Code Pro" charset="0"/>
                <a:cs typeface="Source Code Pro" charset="0"/>
              </a:rPr>
              <a:t>failedChecks</a:t>
            </a:r>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checks</a:t>
            </a:r>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failed</a:t>
            </a:r>
            <a:r>
              <a:rPr lang="de-DE" sz="1400" dirty="0">
                <a:solidFill>
                  <a:srgbClr val="025249"/>
                </a:solidFill>
                <a:latin typeface="Source Code Pro" charset="0"/>
                <a:ea typeface="Source Code Pro" charset="0"/>
                <a:cs typeface="Source Code Pro" charset="0"/>
              </a:rPr>
              <a:t>&lt;/div&gt;</a:t>
            </a:r>
          </a:p>
          <a:p>
            <a:r>
              <a:rPr lang="de-DE" sz="1400" dirty="0">
                <a:solidFill>
                  <a:srgbClr val="025249"/>
                </a:solidFill>
                <a:latin typeface="Source Code Pro" charset="0"/>
                <a:ea typeface="Source Code Pro" charset="0"/>
                <a:cs typeface="Source Code Pro" charset="0"/>
              </a:rPr>
              <a:t>        :</a:t>
            </a:r>
          </a:p>
          <a:p>
            <a:r>
              <a:rPr lang="de-DE" sz="1400" dirty="0">
                <a:solidFill>
                  <a:srgbClr val="025249"/>
                </a:solidFill>
                <a:latin typeface="Source Code Pro" charset="0"/>
                <a:ea typeface="Source Code Pro" charset="0"/>
                <a:cs typeface="Source Code Pro" charset="0"/>
              </a:rPr>
              <a:t>        &lt;div </a:t>
            </a:r>
            <a:r>
              <a:rPr lang="de-DE" sz="1400" dirty="0" err="1">
                <a:solidFill>
                  <a:srgbClr val="025249"/>
                </a:solidFill>
                <a:latin typeface="Source Code Pro" charset="0"/>
                <a:ea typeface="Source Code Pro" charset="0"/>
                <a:cs typeface="Source Code Pro" charset="0"/>
              </a:rPr>
              <a:t>className</a:t>
            </a:r>
            <a:r>
              <a:rPr lang="de-DE" sz="1400" dirty="0">
                <a:solidFill>
                  <a:srgbClr val="025249"/>
                </a:solidFill>
                <a:latin typeface="Source Code Pro" charset="0"/>
                <a:ea typeface="Source Code Pro" charset="0"/>
                <a:cs typeface="Source Code Pro" charset="0"/>
              </a:rPr>
              <a:t>='Label Label-</a:t>
            </a:r>
            <a:r>
              <a:rPr lang="de-DE" sz="1400" dirty="0" err="1">
                <a:solidFill>
                  <a:srgbClr val="025249"/>
                </a:solidFill>
                <a:latin typeface="Source Code Pro" charset="0"/>
                <a:ea typeface="Source Code Pro" charset="0"/>
                <a:cs typeface="Source Code Pro" charset="0"/>
              </a:rPr>
              <a:t>success</a:t>
            </a:r>
            <a:r>
              <a:rPr lang="de-DE" sz="1400" dirty="0">
                <a:solidFill>
                  <a:srgbClr val="025249"/>
                </a:solidFill>
                <a:latin typeface="Source Code Pro" charset="0"/>
                <a:ea typeface="Source Code Pro" charset="0"/>
                <a:cs typeface="Source Code Pro" charset="0"/>
              </a:rPr>
              <a:t>'&gt;All </a:t>
            </a:r>
            <a:r>
              <a:rPr lang="de-DE" sz="1400" dirty="0" err="1">
                <a:solidFill>
                  <a:srgbClr val="025249"/>
                </a:solidFill>
                <a:latin typeface="Source Code Pro" charset="0"/>
                <a:ea typeface="Source Code Pro" charset="0"/>
                <a:cs typeface="Source Code Pro" charset="0"/>
              </a:rPr>
              <a:t>checks</a:t>
            </a:r>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passed</a:t>
            </a:r>
            <a:r>
              <a:rPr lang="de-DE" sz="1400" dirty="0">
                <a:solidFill>
                  <a:srgbClr val="025249"/>
                </a:solidFill>
                <a:latin typeface="Source Code Pro" charset="0"/>
                <a:ea typeface="Source Code Pro" charset="0"/>
                <a:cs typeface="Source Code Pro" charset="0"/>
              </a:rPr>
              <a:t>!&lt;/div&gt;</a:t>
            </a:r>
          </a:p>
          <a:p>
            <a:r>
              <a:rPr lang="de-DE" sz="1400" dirty="0">
                <a:solidFill>
                  <a:srgbClr val="025249"/>
                </a:solidFill>
                <a:latin typeface="Source Code Pro" charset="0"/>
                <a:ea typeface="Source Code Pro" charset="0"/>
                <a:cs typeface="Source Code Pro" charset="0"/>
              </a:rPr>
              <a:t>      }</a:t>
            </a:r>
          </a:p>
          <a:p>
            <a:endParaRPr lang="de-DE" sz="1400" dirty="0">
              <a:solidFill>
                <a:srgbClr val="025249"/>
              </a:solidFill>
              <a:latin typeface="Source Code Pro" charset="0"/>
              <a:ea typeface="Source Code Pro" charset="0"/>
              <a:cs typeface="Source Code Pro" charset="0"/>
            </a:endParaRPr>
          </a:p>
          <a:p>
            <a:r>
              <a:rPr lang="de-DE" sz="1400" dirty="0">
                <a:solidFill>
                  <a:srgbClr val="025249"/>
                </a:solidFill>
                <a:latin typeface="Source Code Pro" charset="0"/>
                <a:ea typeface="Source Code Pro" charset="0"/>
                <a:cs typeface="Source Code Pro" charset="0"/>
              </a:rPr>
              <a:t>      &lt;</a:t>
            </a:r>
            <a:r>
              <a:rPr lang="de-DE" sz="1400" b="1" dirty="0">
                <a:solidFill>
                  <a:srgbClr val="57A2C5"/>
                </a:solidFill>
                <a:latin typeface="Source Code Pro Semibold" charset="0"/>
                <a:ea typeface="Source Code Pro Semibold" charset="0"/>
                <a:cs typeface="Source Code Pro Semibold" charset="0"/>
              </a:rPr>
              <a:t>Button</a:t>
            </a:r>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label</a:t>
            </a:r>
            <a:r>
              <a:rPr lang="de-DE" sz="1400" dirty="0">
                <a:solidFill>
                  <a:srgbClr val="025249"/>
                </a:solidFill>
                <a:latin typeface="Source Code Pro" charset="0"/>
                <a:ea typeface="Source Code Pro" charset="0"/>
                <a:cs typeface="Source Code Pro" charset="0"/>
              </a:rPr>
              <a:t>='Set Password' </a:t>
            </a:r>
            <a:r>
              <a:rPr lang="de-DE" sz="1400" dirty="0" err="1">
                <a:solidFill>
                  <a:srgbClr val="025249"/>
                </a:solidFill>
                <a:latin typeface="Source Code Pro" charset="0"/>
                <a:ea typeface="Source Code Pro" charset="0"/>
                <a:cs typeface="Source Code Pro" charset="0"/>
              </a:rPr>
              <a:t>enabled</a:t>
            </a:r>
            <a:r>
              <a:rPr lang="de-DE" sz="1400" dirty="0">
                <a:solidFill>
                  <a:srgbClr val="025249"/>
                </a:solidFill>
                <a:latin typeface="Source Code Pro" charset="0"/>
                <a:ea typeface="Source Code Pro" charset="0"/>
                <a:cs typeface="Source Code Pro" charset="0"/>
              </a:rPr>
              <a:t>={</a:t>
            </a:r>
            <a:r>
              <a:rPr lang="de-DE" sz="1400" dirty="0" err="1">
                <a:solidFill>
                  <a:srgbClr val="025249"/>
                </a:solidFill>
                <a:latin typeface="Source Code Pro" charset="0"/>
                <a:ea typeface="Source Code Pro" charset="0"/>
                <a:cs typeface="Source Code Pro" charset="0"/>
              </a:rPr>
              <a:t>isValidPassword</a:t>
            </a:r>
            <a:r>
              <a:rPr lang="de-DE" sz="1400" dirty="0">
                <a:solidFill>
                  <a:srgbClr val="025249"/>
                </a:solidFill>
                <a:latin typeface="Source Code Pro" charset="0"/>
                <a:ea typeface="Source Code Pro" charset="0"/>
                <a:cs typeface="Source Code Pro" charset="0"/>
              </a:rPr>
              <a:t>} /&gt;</a:t>
            </a:r>
          </a:p>
          <a:p>
            <a:r>
              <a:rPr lang="de-DE" sz="1400" dirty="0">
                <a:solidFill>
                  <a:srgbClr val="025249"/>
                </a:solidFill>
                <a:latin typeface="Source Code Pro" charset="0"/>
                <a:ea typeface="Source Code Pro" charset="0"/>
                <a:cs typeface="Source Code Pro" charset="0"/>
              </a:rPr>
              <a:t>    &lt;/div&gt;;</a:t>
            </a:r>
          </a:p>
          <a:p>
            <a:r>
              <a:rPr lang="de-DE" sz="1400" dirty="0">
                <a:solidFill>
                  <a:srgbClr val="025249"/>
                </a:solidFill>
                <a:latin typeface="Source Code Pro" charset="0"/>
                <a:ea typeface="Source Code Pro" charset="0"/>
                <a:cs typeface="Source Code Pro" charset="0"/>
              </a:rPr>
              <a:t>  }</a:t>
            </a:r>
          </a:p>
          <a:p>
            <a:r>
              <a:rPr lang="de-DE" sz="1400" dirty="0">
                <a:solidFill>
                  <a:srgbClr val="025249"/>
                </a:solidFill>
                <a:latin typeface="Source Code Pro" charset="0"/>
                <a:ea typeface="Source Code Pro" charset="0"/>
                <a:cs typeface="Source Code Pro" charset="0"/>
              </a:rPr>
              <a:t>}</a:t>
            </a:r>
          </a:p>
        </p:txBody>
      </p:sp>
      <p:sp>
        <p:nvSpPr>
          <p:cNvPr id="4" name="Rechteck 3"/>
          <p:cNvSpPr/>
          <p:nvPr/>
        </p:nvSpPr>
        <p:spPr>
          <a:xfrm>
            <a:off x="838200" y="914043"/>
            <a:ext cx="8394700" cy="5693866"/>
          </a:xfrm>
          <a:prstGeom prst="rect">
            <a:avLst/>
          </a:prstGeom>
          <a:solidFill>
            <a:srgbClr val="D4EBE9">
              <a:alpha val="8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6" name="Bild 5"/>
          <p:cNvPicPr>
            <a:picLocks noChangeAspect="1"/>
          </p:cNvPicPr>
          <p:nvPr/>
        </p:nvPicPr>
        <p:blipFill>
          <a:blip r:embed="rId3"/>
          <a:stretch>
            <a:fillRect/>
          </a:stretch>
        </p:blipFill>
        <p:spPr>
          <a:xfrm>
            <a:off x="1134938" y="1091842"/>
            <a:ext cx="7164512" cy="4813657"/>
          </a:xfrm>
          <a:prstGeom prst="rect">
            <a:avLst/>
          </a:prstGeom>
        </p:spPr>
      </p:pic>
      <p:sp>
        <p:nvSpPr>
          <p:cNvPr id="3" name="Textfeld 2"/>
          <p:cNvSpPr txBox="1"/>
          <p:nvPr/>
        </p:nvSpPr>
        <p:spPr>
          <a:xfrm>
            <a:off x="0" y="6134100"/>
            <a:ext cx="9906000" cy="523220"/>
          </a:xfrm>
          <a:prstGeom prst="rect">
            <a:avLst/>
          </a:prstGeom>
          <a:noFill/>
        </p:spPr>
        <p:txBody>
          <a:bodyPr wrap="square" rtlCol="0">
            <a:spAutoFit/>
          </a:bodyPr>
          <a:lstStyle/>
          <a:p>
            <a:pPr algn="ctr"/>
            <a:r>
              <a:rPr lang="de-DE" sz="2800" b="1" dirty="0" smtClean="0">
                <a:solidFill>
                  <a:srgbClr val="025249"/>
                </a:solidFill>
                <a:latin typeface="Montserrat" charset="0"/>
                <a:ea typeface="Montserrat" charset="0"/>
                <a:cs typeface="Montserrat" charset="0"/>
              </a:rPr>
              <a:t>RESPOND TO EVENTS &amp; RENDER UI</a:t>
            </a:r>
            <a:endParaRPr lang="de-DE" sz="2800" b="1" dirty="0">
              <a:solidFill>
                <a:srgbClr val="025249"/>
              </a:solidFill>
              <a:latin typeface="Montserrat" charset="0"/>
              <a:ea typeface="Montserrat" charset="0"/>
              <a:cs typeface="Montserrat" charset="0"/>
            </a:endParaRPr>
          </a:p>
        </p:txBody>
      </p:sp>
    </p:spTree>
    <p:extLst>
      <p:ext uri="{BB962C8B-B14F-4D97-AF65-F5344CB8AC3E}">
        <p14:creationId xmlns:p14="http://schemas.microsoft.com/office/powerpoint/2010/main" val="88633845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1154049" y="1304950"/>
            <a:ext cx="7597902" cy="1292662"/>
          </a:xfrm>
          <a:prstGeom prst="rect">
            <a:avLst/>
          </a:prstGeom>
        </p:spPr>
        <p:txBody>
          <a:bodyPr wrap="square">
            <a:spAutoFit/>
          </a:bodyPr>
          <a:lstStyle/>
          <a:p>
            <a:pPr algn="ctr"/>
            <a:r>
              <a:rPr lang="de-DE" sz="3900" b="1" dirty="0" smtClean="0">
                <a:solidFill>
                  <a:srgbClr val="EF7D1D"/>
                </a:solidFill>
                <a:latin typeface="Source Sans Pro Semibold" charset="0"/>
                <a:ea typeface="Source Sans Pro Semibold" charset="0"/>
                <a:cs typeface="Source Sans Pro Semibold" charset="0"/>
              </a:rPr>
              <a:t>"A </a:t>
            </a:r>
            <a:r>
              <a:rPr lang="de-DE" sz="3900" b="1" dirty="0">
                <a:solidFill>
                  <a:srgbClr val="EF7D1D"/>
                </a:solidFill>
                <a:latin typeface="Source Sans Pro Semibold" charset="0"/>
                <a:ea typeface="Source Sans Pro Semibold" charset="0"/>
                <a:cs typeface="Source Sans Pro Semibold" charset="0"/>
              </a:rPr>
              <a:t>JAVASCRIPT LIBRARY FOR BUILDING </a:t>
            </a:r>
            <a:r>
              <a:rPr lang="de-DE" sz="3900" b="1" dirty="0">
                <a:solidFill>
                  <a:schemeClr val="accent2">
                    <a:lumMod val="75000"/>
                  </a:schemeClr>
                </a:solidFill>
                <a:latin typeface="Source Sans Pro Semibold" charset="0"/>
                <a:ea typeface="Source Sans Pro Semibold" charset="0"/>
                <a:cs typeface="Source Sans Pro Semibold" charset="0"/>
              </a:rPr>
              <a:t>USER </a:t>
            </a:r>
            <a:r>
              <a:rPr lang="de-DE" sz="3900" b="1" dirty="0" smtClean="0">
                <a:solidFill>
                  <a:schemeClr val="accent2">
                    <a:lumMod val="75000"/>
                  </a:schemeClr>
                </a:solidFill>
                <a:latin typeface="Source Sans Pro Semibold" charset="0"/>
                <a:ea typeface="Source Sans Pro Semibold" charset="0"/>
                <a:cs typeface="Source Sans Pro Semibold" charset="0"/>
              </a:rPr>
              <a:t>INTERFACES</a:t>
            </a:r>
            <a:r>
              <a:rPr lang="de-DE" sz="3900" b="1" dirty="0" smtClean="0">
                <a:solidFill>
                  <a:srgbClr val="EF7D1D"/>
                </a:solidFill>
                <a:latin typeface="Source Sans Pro Semibold" charset="0"/>
                <a:ea typeface="Source Sans Pro Semibold" charset="0"/>
                <a:cs typeface="Source Sans Pro Semibold" charset="0"/>
              </a:rPr>
              <a:t>"</a:t>
            </a:r>
            <a:endParaRPr lang="de-DE" sz="3900" b="1" dirty="0">
              <a:solidFill>
                <a:srgbClr val="EF7D1D"/>
              </a:solidFill>
              <a:latin typeface="Source Sans Pro Semibold" charset="0"/>
              <a:ea typeface="Source Sans Pro Semibold" charset="0"/>
              <a:cs typeface="Source Sans Pro Semibold" charset="0"/>
            </a:endParaRPr>
          </a:p>
        </p:txBody>
      </p:sp>
      <p:sp>
        <p:nvSpPr>
          <p:cNvPr id="4" name="Rechteck 3"/>
          <p:cNvSpPr/>
          <p:nvPr/>
        </p:nvSpPr>
        <p:spPr>
          <a:xfrm>
            <a:off x="1744309" y="2943698"/>
            <a:ext cx="6452407" cy="3080715"/>
          </a:xfrm>
          <a:prstGeom prst="rect">
            <a:avLst/>
          </a:prstGeom>
        </p:spPr>
        <p:txBody>
          <a:bodyPr wrap="none">
            <a:spAutoFit/>
          </a:bodyPr>
          <a:lstStyle/>
          <a:p>
            <a:r>
              <a:rPr lang="de-DE" sz="19419" b="1" dirty="0" err="1">
                <a:solidFill>
                  <a:srgbClr val="025249"/>
                </a:solidFill>
                <a:latin typeface="Source Sans Pro" charset="0"/>
                <a:ea typeface="Source Sans Pro" charset="0"/>
                <a:cs typeface="Source Sans Pro" charset="0"/>
              </a:rPr>
              <a:t>React</a:t>
            </a:r>
            <a:endParaRPr lang="de-DE" sz="2925" b="1" dirty="0">
              <a:solidFill>
                <a:srgbClr val="025249"/>
              </a:solidFill>
              <a:latin typeface="Source Sans Pro" charset="0"/>
              <a:ea typeface="Source Sans Pro" charset="0"/>
              <a:cs typeface="Source Sans Pro" charset="0"/>
            </a:endParaRPr>
          </a:p>
        </p:txBody>
      </p:sp>
      <p:sp>
        <p:nvSpPr>
          <p:cNvPr id="2" name="Titel 1"/>
          <p:cNvSpPr>
            <a:spLocks noGrp="1"/>
          </p:cNvSpPr>
          <p:nvPr>
            <p:ph type="title"/>
          </p:nvPr>
        </p:nvSpPr>
        <p:spPr/>
        <p:txBody>
          <a:bodyPr/>
          <a:lstStyle/>
          <a:p>
            <a:r>
              <a:rPr lang="de-DE" spc="100" dirty="0"/>
              <a:t>https://</a:t>
            </a:r>
            <a:r>
              <a:rPr lang="de-DE" spc="100" dirty="0" err="1"/>
              <a:t>facebook.github.io</a:t>
            </a:r>
            <a:r>
              <a:rPr lang="de-DE" spc="100" dirty="0"/>
              <a:t>/</a:t>
            </a:r>
            <a:r>
              <a:rPr lang="de-DE" spc="100" dirty="0" err="1"/>
              <a:t>react</a:t>
            </a:r>
            <a:r>
              <a:rPr lang="de-DE" spc="100" dirty="0"/>
              <a:t>/</a:t>
            </a:r>
          </a:p>
        </p:txBody>
      </p:sp>
    </p:spTree>
    <p:extLst>
      <p:ext uri="{BB962C8B-B14F-4D97-AF65-F5344CB8AC3E}">
        <p14:creationId xmlns:p14="http://schemas.microsoft.com/office/powerpoint/2010/main" val="191217037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Konsistente UI</a:t>
            </a:r>
            <a:endParaRPr lang="de-DE" dirty="0"/>
          </a:p>
        </p:txBody>
      </p:sp>
      <p:pic>
        <p:nvPicPr>
          <p:cNvPr id="26" name="Bild 25"/>
          <p:cNvPicPr>
            <a:picLocks noChangeAspect="1"/>
          </p:cNvPicPr>
          <p:nvPr/>
        </p:nvPicPr>
        <p:blipFill>
          <a:blip r:embed="rId3"/>
          <a:stretch>
            <a:fillRect/>
          </a:stretch>
        </p:blipFill>
        <p:spPr>
          <a:xfrm>
            <a:off x="3072903" y="2544610"/>
            <a:ext cx="3225072" cy="3021093"/>
          </a:xfrm>
          <a:prstGeom prst="rect">
            <a:avLst/>
          </a:prstGeom>
        </p:spPr>
      </p:pic>
      <p:sp>
        <p:nvSpPr>
          <p:cNvPr id="27" name="Rechteck 26"/>
          <p:cNvSpPr/>
          <p:nvPr/>
        </p:nvSpPr>
        <p:spPr>
          <a:xfrm>
            <a:off x="3226211" y="2668467"/>
            <a:ext cx="695779" cy="271099"/>
          </a:xfrm>
          <a:prstGeom prst="rect">
            <a:avLst/>
          </a:prstGeom>
          <a:noFill/>
          <a:ln w="15240">
            <a:solidFill>
              <a:srgbClr val="EF7D1D"/>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463"/>
          </a:p>
        </p:txBody>
      </p:sp>
      <p:cxnSp>
        <p:nvCxnSpPr>
          <p:cNvPr id="12" name="Gerade Verbindung 11"/>
          <p:cNvCxnSpPr/>
          <p:nvPr/>
        </p:nvCxnSpPr>
        <p:spPr>
          <a:xfrm>
            <a:off x="6439154" y="2816656"/>
            <a:ext cx="822198" cy="0"/>
          </a:xfrm>
          <a:prstGeom prst="line">
            <a:avLst/>
          </a:prstGeom>
          <a:ln w="22225">
            <a:solidFill>
              <a:srgbClr val="025249"/>
            </a:solidFill>
          </a:ln>
        </p:spPr>
        <p:style>
          <a:lnRef idx="1">
            <a:schemeClr val="accent1"/>
          </a:lnRef>
          <a:fillRef idx="0">
            <a:schemeClr val="accent1"/>
          </a:fillRef>
          <a:effectRef idx="0">
            <a:schemeClr val="accent1"/>
          </a:effectRef>
          <a:fontRef idx="minor">
            <a:schemeClr val="tx1"/>
          </a:fontRef>
        </p:style>
      </p:cxnSp>
      <p:cxnSp>
        <p:nvCxnSpPr>
          <p:cNvPr id="32" name="Gerade Verbindung 31"/>
          <p:cNvCxnSpPr/>
          <p:nvPr/>
        </p:nvCxnSpPr>
        <p:spPr>
          <a:xfrm>
            <a:off x="7261352" y="2816656"/>
            <a:ext cx="0" cy="2497088"/>
          </a:xfrm>
          <a:prstGeom prst="line">
            <a:avLst/>
          </a:prstGeom>
          <a:ln w="22225">
            <a:solidFill>
              <a:srgbClr val="025249"/>
            </a:solidFill>
          </a:ln>
        </p:spPr>
        <p:style>
          <a:lnRef idx="1">
            <a:schemeClr val="accent1"/>
          </a:lnRef>
          <a:fillRef idx="0">
            <a:schemeClr val="accent1"/>
          </a:fillRef>
          <a:effectRef idx="0">
            <a:schemeClr val="accent1"/>
          </a:effectRef>
          <a:fontRef idx="minor">
            <a:schemeClr val="tx1"/>
          </a:fontRef>
        </p:style>
      </p:cxnSp>
      <p:cxnSp>
        <p:nvCxnSpPr>
          <p:cNvPr id="38" name="Gerade Verbindung 37"/>
          <p:cNvCxnSpPr/>
          <p:nvPr/>
        </p:nvCxnSpPr>
        <p:spPr>
          <a:xfrm>
            <a:off x="6439154" y="5313744"/>
            <a:ext cx="822198" cy="0"/>
          </a:xfrm>
          <a:prstGeom prst="line">
            <a:avLst/>
          </a:prstGeom>
          <a:ln w="22225">
            <a:solidFill>
              <a:srgbClr val="025249"/>
            </a:solidFill>
            <a:headEnd type="triangle" w="lg" len="lg"/>
            <a:tailEnd type="none"/>
          </a:ln>
        </p:spPr>
        <p:style>
          <a:lnRef idx="1">
            <a:schemeClr val="accent1"/>
          </a:lnRef>
          <a:fillRef idx="0">
            <a:schemeClr val="accent1"/>
          </a:fillRef>
          <a:effectRef idx="0">
            <a:schemeClr val="accent1"/>
          </a:effectRef>
          <a:fontRef idx="minor">
            <a:schemeClr val="tx1"/>
          </a:fontRef>
        </p:style>
      </p:cxnSp>
      <p:cxnSp>
        <p:nvCxnSpPr>
          <p:cNvPr id="39" name="Gerade Verbindung 38"/>
          <p:cNvCxnSpPr/>
          <p:nvPr/>
        </p:nvCxnSpPr>
        <p:spPr>
          <a:xfrm>
            <a:off x="6439154" y="4724337"/>
            <a:ext cx="822198" cy="0"/>
          </a:xfrm>
          <a:prstGeom prst="line">
            <a:avLst/>
          </a:prstGeom>
          <a:ln w="22225">
            <a:solidFill>
              <a:srgbClr val="025249"/>
            </a:solidFill>
            <a:headEnd type="triangle" w="lg" len="lg"/>
            <a:tailEnd type="none"/>
          </a:ln>
        </p:spPr>
        <p:style>
          <a:lnRef idx="1">
            <a:schemeClr val="accent1"/>
          </a:lnRef>
          <a:fillRef idx="0">
            <a:schemeClr val="accent1"/>
          </a:fillRef>
          <a:effectRef idx="0">
            <a:schemeClr val="accent1"/>
          </a:effectRef>
          <a:fontRef idx="minor">
            <a:schemeClr val="tx1"/>
          </a:fontRef>
        </p:style>
      </p:cxnSp>
      <p:cxnSp>
        <p:nvCxnSpPr>
          <p:cNvPr id="40" name="Gerade Verbindung 39"/>
          <p:cNvCxnSpPr/>
          <p:nvPr/>
        </p:nvCxnSpPr>
        <p:spPr>
          <a:xfrm>
            <a:off x="6439154" y="3292920"/>
            <a:ext cx="822198" cy="0"/>
          </a:xfrm>
          <a:prstGeom prst="line">
            <a:avLst/>
          </a:prstGeom>
          <a:ln w="22225">
            <a:solidFill>
              <a:srgbClr val="025249"/>
            </a:solidFill>
            <a:headEnd type="triangle" w="lg" len="lg"/>
            <a:tailEnd type="none"/>
          </a:ln>
        </p:spPr>
        <p:style>
          <a:lnRef idx="1">
            <a:schemeClr val="accent1"/>
          </a:lnRef>
          <a:fillRef idx="0">
            <a:schemeClr val="accent1"/>
          </a:fillRef>
          <a:effectRef idx="0">
            <a:schemeClr val="accent1"/>
          </a:effectRef>
          <a:fontRef idx="minor">
            <a:schemeClr val="tx1"/>
          </a:fontRef>
        </p:style>
      </p:cxnSp>
      <p:cxnSp>
        <p:nvCxnSpPr>
          <p:cNvPr id="41" name="Gerade Verbindung 40"/>
          <p:cNvCxnSpPr/>
          <p:nvPr/>
        </p:nvCxnSpPr>
        <p:spPr>
          <a:xfrm>
            <a:off x="6439154" y="3556302"/>
            <a:ext cx="822198" cy="0"/>
          </a:xfrm>
          <a:prstGeom prst="line">
            <a:avLst/>
          </a:prstGeom>
          <a:ln w="22225">
            <a:solidFill>
              <a:srgbClr val="025249"/>
            </a:solidFill>
            <a:headEnd type="triangle" w="lg" len="lg"/>
            <a:tailEnd type="none"/>
          </a:ln>
        </p:spPr>
        <p:style>
          <a:lnRef idx="1">
            <a:schemeClr val="accent1"/>
          </a:lnRef>
          <a:fillRef idx="0">
            <a:schemeClr val="accent1"/>
          </a:fillRef>
          <a:effectRef idx="0">
            <a:schemeClr val="accent1"/>
          </a:effectRef>
          <a:fontRef idx="minor">
            <a:schemeClr val="tx1"/>
          </a:fontRef>
        </p:style>
      </p:cxnSp>
      <p:cxnSp>
        <p:nvCxnSpPr>
          <p:cNvPr id="42" name="Gerade Verbindung 41"/>
          <p:cNvCxnSpPr/>
          <p:nvPr/>
        </p:nvCxnSpPr>
        <p:spPr>
          <a:xfrm>
            <a:off x="6439154" y="3819441"/>
            <a:ext cx="822198" cy="0"/>
          </a:xfrm>
          <a:prstGeom prst="line">
            <a:avLst/>
          </a:prstGeom>
          <a:ln w="22225">
            <a:solidFill>
              <a:srgbClr val="025249"/>
            </a:solidFill>
            <a:headEnd type="triangle" w="lg" len="lg"/>
            <a:tailEnd type="none"/>
          </a:ln>
        </p:spPr>
        <p:style>
          <a:lnRef idx="1">
            <a:schemeClr val="accent1"/>
          </a:lnRef>
          <a:fillRef idx="0">
            <a:schemeClr val="accent1"/>
          </a:fillRef>
          <a:effectRef idx="0">
            <a:schemeClr val="accent1"/>
          </a:effectRef>
          <a:fontRef idx="minor">
            <a:schemeClr val="tx1"/>
          </a:fontRef>
        </p:style>
      </p:cxnSp>
      <p:cxnSp>
        <p:nvCxnSpPr>
          <p:cNvPr id="43" name="Gerade Verbindung 42"/>
          <p:cNvCxnSpPr/>
          <p:nvPr/>
        </p:nvCxnSpPr>
        <p:spPr>
          <a:xfrm>
            <a:off x="6439154" y="4098128"/>
            <a:ext cx="822198" cy="0"/>
          </a:xfrm>
          <a:prstGeom prst="line">
            <a:avLst/>
          </a:prstGeom>
          <a:ln w="22225">
            <a:solidFill>
              <a:srgbClr val="025249"/>
            </a:solidFill>
            <a:headEnd type="triangle" w="lg" len="lg"/>
            <a:tailEnd type="none"/>
          </a:ln>
        </p:spPr>
        <p:style>
          <a:lnRef idx="1">
            <a:schemeClr val="accent1"/>
          </a:lnRef>
          <a:fillRef idx="0">
            <a:schemeClr val="accent1"/>
          </a:fillRef>
          <a:effectRef idx="0">
            <a:schemeClr val="accent1"/>
          </a:effectRef>
          <a:fontRef idx="minor">
            <a:schemeClr val="tx1"/>
          </a:fontRef>
        </p:style>
      </p:cxnSp>
      <p:cxnSp>
        <p:nvCxnSpPr>
          <p:cNvPr id="44" name="Gerade Verbindung 43"/>
          <p:cNvCxnSpPr/>
          <p:nvPr/>
        </p:nvCxnSpPr>
        <p:spPr>
          <a:xfrm>
            <a:off x="6439154" y="4388386"/>
            <a:ext cx="822198" cy="0"/>
          </a:xfrm>
          <a:prstGeom prst="line">
            <a:avLst/>
          </a:prstGeom>
          <a:ln w="22225">
            <a:solidFill>
              <a:srgbClr val="025249"/>
            </a:solidFill>
            <a:headEnd type="triangle" w="lg" len="lg"/>
            <a:tailEnd type="none"/>
          </a:ln>
        </p:spPr>
        <p:style>
          <a:lnRef idx="1">
            <a:schemeClr val="accent1"/>
          </a:lnRef>
          <a:fillRef idx="0">
            <a:schemeClr val="accent1"/>
          </a:fillRef>
          <a:effectRef idx="0">
            <a:schemeClr val="accent1"/>
          </a:effectRef>
          <a:fontRef idx="minor">
            <a:schemeClr val="tx1"/>
          </a:fontRef>
        </p:style>
      </p:cxnSp>
      <p:sp>
        <p:nvSpPr>
          <p:cNvPr id="45" name="Inhaltsplatzhalter 6"/>
          <p:cNvSpPr txBox="1">
            <a:spLocks/>
          </p:cNvSpPr>
          <p:nvPr/>
        </p:nvSpPr>
        <p:spPr>
          <a:xfrm>
            <a:off x="6451282" y="2556946"/>
            <a:ext cx="1093319" cy="344318"/>
          </a:xfrm>
          <a:prstGeom prst="rect">
            <a:avLst/>
          </a:prstGeom>
        </p:spPr>
        <p:txBody>
          <a:bodyPr vert="horz" lIns="0" tIns="0" rIns="0" bIns="0" rtlCol="0">
            <a:normAutofit/>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de-DE" sz="1300" b="1" spc="41" dirty="0" err="1">
                <a:solidFill>
                  <a:srgbClr val="025249"/>
                </a:solidFill>
                <a:latin typeface="Source Sans Pro Semibold" charset="0"/>
                <a:ea typeface="Source Sans Pro Semibold" charset="0"/>
                <a:cs typeface="Source Sans Pro Semibold" charset="0"/>
              </a:rPr>
              <a:t>beeinflußt</a:t>
            </a:r>
            <a:endParaRPr lang="de-DE" sz="1138" b="1" spc="41" dirty="0">
              <a:solidFill>
                <a:srgbClr val="025249"/>
              </a:solidFill>
              <a:latin typeface="Source Sans Pro Semibold" charset="0"/>
              <a:ea typeface="Source Sans Pro Semibold" charset="0"/>
              <a:cs typeface="Source Sans Pro Semibold" charset="0"/>
            </a:endParaRPr>
          </a:p>
        </p:txBody>
      </p:sp>
      <p:sp>
        <p:nvSpPr>
          <p:cNvPr id="37" name="Textfeld 36"/>
          <p:cNvSpPr txBox="1"/>
          <p:nvPr/>
        </p:nvSpPr>
        <p:spPr>
          <a:xfrm>
            <a:off x="0" y="786698"/>
            <a:ext cx="9906000" cy="617477"/>
          </a:xfrm>
          <a:prstGeom prst="rect">
            <a:avLst/>
          </a:prstGeom>
          <a:noFill/>
        </p:spPr>
        <p:txBody>
          <a:bodyPr wrap="square" rtlCol="0">
            <a:spAutoFit/>
          </a:bodyPr>
          <a:lstStyle/>
          <a:p>
            <a:pPr algn="ctr">
              <a:lnSpc>
                <a:spcPct val="150000"/>
              </a:lnSpc>
            </a:pPr>
            <a:r>
              <a:rPr lang="de-DE" sz="2275" b="1" dirty="0" smtClean="0">
                <a:solidFill>
                  <a:srgbClr val="025249"/>
                </a:solidFill>
                <a:latin typeface="Source Sans Pro Semibold" charset="0"/>
                <a:ea typeface="Source Sans Pro Semibold" charset="0"/>
                <a:cs typeface="Source Sans Pro Semibold" charset="0"/>
              </a:rPr>
              <a:t>Beispiel: Password Formular</a:t>
            </a:r>
            <a:endParaRPr lang="de-DE" sz="2275" dirty="0">
              <a:solidFill>
                <a:srgbClr val="025249"/>
              </a:solidFill>
              <a:latin typeface="Source Sans Pro" charset="0"/>
              <a:ea typeface="Source Sans Pro" charset="0"/>
              <a:cs typeface="Source Sans Pro" charset="0"/>
            </a:endParaRPr>
          </a:p>
        </p:txBody>
      </p:sp>
    </p:spTree>
    <p:extLst>
      <p:ext uri="{BB962C8B-B14F-4D97-AF65-F5344CB8AC3E}">
        <p14:creationId xmlns:p14="http://schemas.microsoft.com/office/powerpoint/2010/main" val="3599398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p:txBody>
          <a:bodyPr/>
          <a:lstStyle/>
          <a:p>
            <a:r>
              <a:rPr lang="de-DE" dirty="0" smtClean="0"/>
              <a:t>Ganz einfach: Alles rendern</a:t>
            </a:r>
            <a:endParaRPr lang="de-DE" dirty="0"/>
          </a:p>
        </p:txBody>
      </p:sp>
      <p:grpSp>
        <p:nvGrpSpPr>
          <p:cNvPr id="24" name="Gruppierung 23"/>
          <p:cNvGrpSpPr/>
          <p:nvPr/>
        </p:nvGrpSpPr>
        <p:grpSpPr>
          <a:xfrm>
            <a:off x="2047997" y="1708046"/>
            <a:ext cx="6368805" cy="3981554"/>
            <a:chOff x="1528233" y="2190646"/>
            <a:chExt cx="7141113" cy="4464374"/>
          </a:xfrm>
        </p:grpSpPr>
        <p:pic>
          <p:nvPicPr>
            <p:cNvPr id="6" name="Bild 5"/>
            <p:cNvPicPr>
              <a:picLocks noChangeAspect="1"/>
            </p:cNvPicPr>
            <p:nvPr/>
          </p:nvPicPr>
          <p:blipFill>
            <a:blip r:embed="rId2"/>
            <a:stretch>
              <a:fillRect/>
            </a:stretch>
          </p:blipFill>
          <p:spPr>
            <a:xfrm>
              <a:off x="1540933" y="2190647"/>
              <a:ext cx="4265956" cy="4464373"/>
            </a:xfrm>
            <a:prstGeom prst="rect">
              <a:avLst/>
            </a:prstGeom>
          </p:spPr>
        </p:pic>
        <p:sp>
          <p:nvSpPr>
            <p:cNvPr id="7" name="Rechteck 6"/>
            <p:cNvSpPr/>
            <p:nvPr/>
          </p:nvSpPr>
          <p:spPr>
            <a:xfrm>
              <a:off x="1785222" y="3598777"/>
              <a:ext cx="2921000" cy="347133"/>
            </a:xfrm>
            <a:prstGeom prst="rect">
              <a:avLst/>
            </a:prstGeom>
            <a:noFill/>
            <a:ln w="19050">
              <a:solidFill>
                <a:srgbClr val="EF7D1D"/>
              </a:solidFill>
              <a:prstDash val="sys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8" name="Rechteck 7"/>
            <p:cNvSpPr/>
            <p:nvPr/>
          </p:nvSpPr>
          <p:spPr>
            <a:xfrm>
              <a:off x="1709022" y="3514133"/>
              <a:ext cx="3149600" cy="1735644"/>
            </a:xfrm>
            <a:prstGeom prst="rect">
              <a:avLst/>
            </a:prstGeom>
            <a:noFill/>
            <a:ln w="19050">
              <a:solidFill>
                <a:srgbClr val="EF7D1D"/>
              </a:solidFill>
              <a:prstDash val="sys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9" name="Rechteck 8"/>
            <p:cNvSpPr/>
            <p:nvPr/>
          </p:nvSpPr>
          <p:spPr>
            <a:xfrm>
              <a:off x="1641289" y="2913000"/>
              <a:ext cx="4064000" cy="3623710"/>
            </a:xfrm>
            <a:prstGeom prst="rect">
              <a:avLst/>
            </a:prstGeom>
            <a:noFill/>
            <a:ln w="19050">
              <a:solidFill>
                <a:srgbClr val="EF7D1D"/>
              </a:solidFill>
              <a:prstDash val="sys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10" name="Rechteck 9"/>
            <p:cNvSpPr/>
            <p:nvPr/>
          </p:nvSpPr>
          <p:spPr>
            <a:xfrm>
              <a:off x="3630956" y="5944043"/>
              <a:ext cx="1955800" cy="533400"/>
            </a:xfrm>
            <a:prstGeom prst="rect">
              <a:avLst/>
            </a:prstGeom>
            <a:noFill/>
            <a:ln w="19050">
              <a:solidFill>
                <a:srgbClr val="EF7D1D"/>
              </a:solidFill>
              <a:prstDash val="sys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11" name="Rechteck 10"/>
            <p:cNvSpPr/>
            <p:nvPr/>
          </p:nvSpPr>
          <p:spPr>
            <a:xfrm>
              <a:off x="1528233" y="2190646"/>
              <a:ext cx="4245320" cy="4464373"/>
            </a:xfrm>
            <a:prstGeom prst="rect">
              <a:avLst/>
            </a:prstGeom>
            <a:noFill/>
            <a:ln w="19050">
              <a:solidFill>
                <a:srgbClr val="EF7D1D"/>
              </a:solidFill>
              <a:prstDash val="sys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12" name="Textfeld 11"/>
            <p:cNvSpPr txBox="1"/>
            <p:nvPr/>
          </p:nvSpPr>
          <p:spPr>
            <a:xfrm>
              <a:off x="7330017" y="3036330"/>
              <a:ext cx="913435" cy="448629"/>
            </a:xfrm>
            <a:prstGeom prst="rect">
              <a:avLst/>
            </a:prstGeom>
            <a:noFill/>
          </p:spPr>
          <p:txBody>
            <a:bodyPr wrap="none" rtlCol="0">
              <a:spAutoFit/>
            </a:bodyPr>
            <a:lstStyle/>
            <a:p>
              <a:r>
                <a:rPr lang="de-DE" sz="2000" b="1" dirty="0" smtClean="0">
                  <a:solidFill>
                    <a:srgbClr val="41719C"/>
                  </a:solidFill>
                  <a:latin typeface="Source Sans Pro Semibold" charset="0"/>
                  <a:ea typeface="Source Sans Pro Semibold" charset="0"/>
                  <a:cs typeface="Source Sans Pro Semibold" charset="0"/>
                </a:rPr>
                <a:t>Event</a:t>
              </a:r>
              <a:endParaRPr lang="de-DE" b="1" dirty="0">
                <a:solidFill>
                  <a:srgbClr val="41719C"/>
                </a:solidFill>
                <a:latin typeface="Source Sans Pro Semibold" charset="0"/>
                <a:ea typeface="Source Sans Pro Semibold" charset="0"/>
                <a:cs typeface="Source Sans Pro Semibold" charset="0"/>
              </a:endParaRPr>
            </a:p>
          </p:txBody>
        </p:sp>
        <p:sp>
          <p:nvSpPr>
            <p:cNvPr id="13" name="Textfeld 12"/>
            <p:cNvSpPr txBox="1"/>
            <p:nvPr/>
          </p:nvSpPr>
          <p:spPr>
            <a:xfrm>
              <a:off x="7330017" y="4212073"/>
              <a:ext cx="1339329" cy="400110"/>
            </a:xfrm>
            <a:prstGeom prst="rect">
              <a:avLst/>
            </a:prstGeom>
            <a:noFill/>
          </p:spPr>
          <p:txBody>
            <a:bodyPr wrap="none" rtlCol="0">
              <a:spAutoFit/>
            </a:bodyPr>
            <a:lstStyle/>
            <a:p>
              <a:r>
                <a:rPr lang="de-DE" sz="2000" b="1" dirty="0" smtClean="0">
                  <a:solidFill>
                    <a:srgbClr val="EF7D1D"/>
                  </a:solidFill>
                  <a:latin typeface="Source Sans Pro Semibold" charset="0"/>
                  <a:ea typeface="Source Sans Pro Semibold" charset="0"/>
                  <a:cs typeface="Source Sans Pro Semibold" charset="0"/>
                </a:rPr>
                <a:t>Re-</a:t>
              </a:r>
              <a:r>
                <a:rPr lang="de-DE" sz="2000" b="1" dirty="0" err="1">
                  <a:solidFill>
                    <a:srgbClr val="EF7D1D"/>
                  </a:solidFill>
                  <a:latin typeface="Source Sans Pro Semibold" charset="0"/>
                  <a:ea typeface="Source Sans Pro Semibold" charset="0"/>
                  <a:cs typeface="Source Sans Pro Semibold" charset="0"/>
                </a:rPr>
                <a:t>r</a:t>
              </a:r>
              <a:r>
                <a:rPr lang="de-DE" sz="2000" b="1" dirty="0" err="1" smtClean="0">
                  <a:solidFill>
                    <a:srgbClr val="EF7D1D"/>
                  </a:solidFill>
                  <a:latin typeface="Source Sans Pro Semibold" charset="0"/>
                  <a:ea typeface="Source Sans Pro Semibold" charset="0"/>
                  <a:cs typeface="Source Sans Pro Semibold" charset="0"/>
                </a:rPr>
                <a:t>ender</a:t>
              </a:r>
              <a:endParaRPr lang="de-DE" b="1" dirty="0">
                <a:solidFill>
                  <a:srgbClr val="EF7D1D"/>
                </a:solidFill>
                <a:latin typeface="Source Sans Pro Semibold" charset="0"/>
                <a:ea typeface="Source Sans Pro Semibold" charset="0"/>
                <a:cs typeface="Source Sans Pro Semibold" charset="0"/>
              </a:endParaRPr>
            </a:p>
          </p:txBody>
        </p:sp>
        <p:cxnSp>
          <p:nvCxnSpPr>
            <p:cNvPr id="14" name="Gerade Verbindung 13"/>
            <p:cNvCxnSpPr/>
            <p:nvPr/>
          </p:nvCxnSpPr>
          <p:spPr>
            <a:xfrm flipH="1">
              <a:off x="5157338" y="3250676"/>
              <a:ext cx="2098595" cy="20017"/>
            </a:xfrm>
            <a:prstGeom prst="line">
              <a:avLst/>
            </a:prstGeom>
            <a:ln w="25400">
              <a:solidFill>
                <a:srgbClr val="41719C"/>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15" name="Gerade Verbindung 14"/>
            <p:cNvCxnSpPr/>
            <p:nvPr/>
          </p:nvCxnSpPr>
          <p:spPr>
            <a:xfrm flipH="1" flipV="1">
              <a:off x="5586756" y="3263900"/>
              <a:ext cx="1669177" cy="1168400"/>
            </a:xfrm>
            <a:prstGeom prst="line">
              <a:avLst/>
            </a:prstGeom>
            <a:ln w="25400">
              <a:solidFill>
                <a:srgbClr val="EF7D1D"/>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16" name="Gerade Verbindung 15"/>
            <p:cNvCxnSpPr/>
            <p:nvPr/>
          </p:nvCxnSpPr>
          <p:spPr>
            <a:xfrm flipH="1" flipV="1">
              <a:off x="4858622" y="3598777"/>
              <a:ext cx="2397311" cy="844105"/>
            </a:xfrm>
            <a:prstGeom prst="line">
              <a:avLst/>
            </a:prstGeom>
            <a:ln w="25400">
              <a:solidFill>
                <a:srgbClr val="EF7D1D"/>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flipH="1" flipV="1">
              <a:off x="4858622" y="4110567"/>
              <a:ext cx="2397312" cy="342898"/>
            </a:xfrm>
            <a:prstGeom prst="line">
              <a:avLst/>
            </a:prstGeom>
            <a:ln w="25400">
              <a:solidFill>
                <a:srgbClr val="EF7D1D"/>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p:nvCxnSpPr>
          <p:spPr>
            <a:xfrm flipH="1">
              <a:off x="4706222" y="4464047"/>
              <a:ext cx="2549711" cy="0"/>
            </a:xfrm>
            <a:prstGeom prst="line">
              <a:avLst/>
            </a:prstGeom>
            <a:ln w="25400">
              <a:solidFill>
                <a:srgbClr val="EF7D1D"/>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19" name="Gerade Verbindung 18"/>
            <p:cNvCxnSpPr/>
            <p:nvPr/>
          </p:nvCxnSpPr>
          <p:spPr>
            <a:xfrm flipH="1">
              <a:off x="4080933" y="4464047"/>
              <a:ext cx="3175000" cy="270936"/>
            </a:xfrm>
            <a:prstGeom prst="line">
              <a:avLst/>
            </a:prstGeom>
            <a:ln w="25400">
              <a:solidFill>
                <a:srgbClr val="EF7D1D"/>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20" name="Gerade Verbindung 19"/>
            <p:cNvCxnSpPr>
              <a:endCxn id="7" idx="3"/>
            </p:cNvCxnSpPr>
            <p:nvPr/>
          </p:nvCxnSpPr>
          <p:spPr>
            <a:xfrm flipH="1" flipV="1">
              <a:off x="4706222" y="3772344"/>
              <a:ext cx="2549711" cy="670538"/>
            </a:xfrm>
            <a:prstGeom prst="line">
              <a:avLst/>
            </a:prstGeom>
            <a:ln w="25400">
              <a:solidFill>
                <a:srgbClr val="EF7D1D"/>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flipH="1">
              <a:off x="4345517" y="4464047"/>
              <a:ext cx="2910416" cy="599020"/>
            </a:xfrm>
            <a:prstGeom prst="line">
              <a:avLst/>
            </a:prstGeom>
            <a:ln w="25400">
              <a:solidFill>
                <a:srgbClr val="EF7D1D"/>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22" name="Gerade Verbindung 21"/>
            <p:cNvCxnSpPr/>
            <p:nvPr/>
          </p:nvCxnSpPr>
          <p:spPr>
            <a:xfrm flipH="1">
              <a:off x="3630956" y="4442882"/>
              <a:ext cx="3624977" cy="1045636"/>
            </a:xfrm>
            <a:prstGeom prst="line">
              <a:avLst/>
            </a:prstGeom>
            <a:ln w="25400">
              <a:solidFill>
                <a:srgbClr val="EF7D1D"/>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23" name="Gerade Verbindung 22"/>
            <p:cNvCxnSpPr/>
            <p:nvPr/>
          </p:nvCxnSpPr>
          <p:spPr>
            <a:xfrm flipH="1">
              <a:off x="5586756" y="4464047"/>
              <a:ext cx="1669177" cy="1479996"/>
            </a:xfrm>
            <a:prstGeom prst="line">
              <a:avLst/>
            </a:prstGeom>
            <a:ln w="25400">
              <a:solidFill>
                <a:srgbClr val="EF7D1D"/>
              </a:solidFill>
              <a:prstDash val="sysDot"/>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72237978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smtClean="0"/>
              <a:t>Hintergrund: Virtual Dom</a:t>
            </a:r>
            <a:endParaRPr lang="de-DE" dirty="0"/>
          </a:p>
        </p:txBody>
      </p:sp>
      <p:pic>
        <p:nvPicPr>
          <p:cNvPr id="2" name="Bild 1"/>
          <p:cNvPicPr>
            <a:picLocks noChangeAspect="1"/>
          </p:cNvPicPr>
          <p:nvPr/>
        </p:nvPicPr>
        <p:blipFill>
          <a:blip r:embed="rId3"/>
          <a:stretch>
            <a:fillRect/>
          </a:stretch>
        </p:blipFill>
        <p:spPr>
          <a:xfrm>
            <a:off x="748030" y="1456924"/>
            <a:ext cx="8409940" cy="3771900"/>
          </a:xfrm>
          <a:prstGeom prst="rect">
            <a:avLst/>
          </a:prstGeom>
        </p:spPr>
      </p:pic>
      <p:sp>
        <p:nvSpPr>
          <p:cNvPr id="6" name="Textfeld 5"/>
          <p:cNvSpPr txBox="1"/>
          <p:nvPr/>
        </p:nvSpPr>
        <p:spPr>
          <a:xfrm>
            <a:off x="0" y="6134100"/>
            <a:ext cx="9906000" cy="523220"/>
          </a:xfrm>
          <a:prstGeom prst="rect">
            <a:avLst/>
          </a:prstGeom>
          <a:noFill/>
        </p:spPr>
        <p:txBody>
          <a:bodyPr wrap="square" rtlCol="0">
            <a:spAutoFit/>
          </a:bodyPr>
          <a:lstStyle/>
          <a:p>
            <a:pPr algn="ctr"/>
            <a:r>
              <a:rPr lang="de-DE" sz="2800" b="1" dirty="0" smtClean="0">
                <a:solidFill>
                  <a:srgbClr val="025249"/>
                </a:solidFill>
                <a:latin typeface="Montserrat" charset="0"/>
                <a:ea typeface="Montserrat" charset="0"/>
                <a:cs typeface="Montserrat" charset="0"/>
              </a:rPr>
              <a:t>RENDERN IN VERSCHIEDENE FORMATE</a:t>
            </a:r>
            <a:endParaRPr lang="de-DE" sz="2800" b="1" dirty="0">
              <a:solidFill>
                <a:srgbClr val="025249"/>
              </a:solidFill>
              <a:latin typeface="Montserrat" charset="0"/>
              <a:ea typeface="Montserrat" charset="0"/>
              <a:cs typeface="Montserrat" charset="0"/>
            </a:endParaRPr>
          </a:p>
        </p:txBody>
      </p:sp>
    </p:spTree>
    <p:extLst>
      <p:ext uri="{BB962C8B-B14F-4D97-AF65-F5344CB8AC3E}">
        <p14:creationId xmlns:p14="http://schemas.microsoft.com/office/powerpoint/2010/main" val="15941334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de-DE" dirty="0" smtClean="0"/>
              <a:t>Komponentenhierarchien</a:t>
            </a:r>
            <a:endParaRPr lang="de-DE" dirty="0"/>
          </a:p>
        </p:txBody>
      </p:sp>
      <p:sp>
        <p:nvSpPr>
          <p:cNvPr id="9" name="Textfeld 8"/>
          <p:cNvSpPr txBox="1"/>
          <p:nvPr/>
        </p:nvSpPr>
        <p:spPr>
          <a:xfrm>
            <a:off x="203200" y="4438713"/>
            <a:ext cx="9499600" cy="504946"/>
          </a:xfrm>
          <a:prstGeom prst="rect">
            <a:avLst/>
          </a:prstGeom>
          <a:noFill/>
        </p:spPr>
        <p:txBody>
          <a:bodyPr wrap="square" rtlCol="0">
            <a:spAutoFit/>
          </a:bodyPr>
          <a:lstStyle/>
          <a:p>
            <a:pPr>
              <a:lnSpc>
                <a:spcPct val="120000"/>
              </a:lnSpc>
            </a:pPr>
            <a:r>
              <a:rPr lang="de-DE" sz="2400" b="1" dirty="0" smtClean="0">
                <a:solidFill>
                  <a:srgbClr val="EF7D1D"/>
                </a:solidFill>
                <a:latin typeface="Source Sans Pro Semibold" charset="0"/>
                <a:ea typeface="Source Sans Pro Semibold" charset="0"/>
                <a:cs typeface="Source Sans Pro Semibold" charset="0"/>
              </a:rPr>
              <a:t>Typische </a:t>
            </a:r>
            <a:r>
              <a:rPr lang="de-DE" sz="2400" b="1" dirty="0" err="1" smtClean="0">
                <a:solidFill>
                  <a:srgbClr val="EF7D1D"/>
                </a:solidFill>
                <a:latin typeface="Source Sans Pro Semibold" charset="0"/>
                <a:ea typeface="Source Sans Pro Semibold" charset="0"/>
                <a:cs typeface="Source Sans Pro Semibold" charset="0"/>
              </a:rPr>
              <a:t>React</a:t>
            </a:r>
            <a:r>
              <a:rPr lang="de-DE" sz="2400" b="1" dirty="0" smtClean="0">
                <a:solidFill>
                  <a:srgbClr val="EF7D1D"/>
                </a:solidFill>
                <a:latin typeface="Source Sans Pro Semibold" charset="0"/>
                <a:ea typeface="Source Sans Pro Semibold" charset="0"/>
                <a:cs typeface="Source Sans Pro Semibold" charset="0"/>
              </a:rPr>
              <a:t> Anwendungen: </a:t>
            </a:r>
            <a:r>
              <a:rPr lang="de-DE" sz="2400" dirty="0">
                <a:solidFill>
                  <a:srgbClr val="025249"/>
                </a:solidFill>
                <a:latin typeface="Source Sans Pro" charset="0"/>
                <a:ea typeface="Source Sans Pro" charset="0"/>
                <a:cs typeface="Source Sans Pro" charset="0"/>
              </a:rPr>
              <a:t>Hierarchisch </a:t>
            </a:r>
            <a:r>
              <a:rPr lang="de-DE" sz="2400" dirty="0" smtClean="0">
                <a:solidFill>
                  <a:srgbClr val="025249"/>
                </a:solidFill>
                <a:latin typeface="Source Sans Pro" charset="0"/>
                <a:ea typeface="Source Sans Pro" charset="0"/>
                <a:cs typeface="Source Sans Pro" charset="0"/>
              </a:rPr>
              <a:t>aufgebaut</a:t>
            </a:r>
            <a:endParaRPr lang="de-DE" sz="2400" b="1" dirty="0" smtClean="0">
              <a:solidFill>
                <a:srgbClr val="EF7D1D"/>
              </a:solidFill>
              <a:latin typeface="Source Sans Pro Semibold" charset="0"/>
              <a:ea typeface="Source Sans Pro Semibold" charset="0"/>
              <a:cs typeface="Source Sans Pro Semibold" charset="0"/>
            </a:endParaRPr>
          </a:p>
        </p:txBody>
      </p:sp>
      <p:pic>
        <p:nvPicPr>
          <p:cNvPr id="10" name="Bild 9"/>
          <p:cNvPicPr>
            <a:picLocks noChangeAspect="1"/>
          </p:cNvPicPr>
          <p:nvPr/>
        </p:nvPicPr>
        <p:blipFill>
          <a:blip r:embed="rId3"/>
          <a:stretch>
            <a:fillRect/>
          </a:stretch>
        </p:blipFill>
        <p:spPr>
          <a:xfrm>
            <a:off x="1974850" y="1176297"/>
            <a:ext cx="5956300" cy="3098800"/>
          </a:xfrm>
          <a:prstGeom prst="rect">
            <a:avLst/>
          </a:prstGeom>
        </p:spPr>
      </p:pic>
    </p:spTree>
    <p:extLst>
      <p:ext uri="{BB962C8B-B14F-4D97-AF65-F5344CB8AC3E}">
        <p14:creationId xmlns:p14="http://schemas.microsoft.com/office/powerpoint/2010/main" val="128113023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Bild 1"/>
          <p:cNvPicPr>
            <a:picLocks noChangeAspect="1"/>
          </p:cNvPicPr>
          <p:nvPr/>
        </p:nvPicPr>
        <p:blipFill>
          <a:blip r:embed="rId2"/>
          <a:stretch>
            <a:fillRect/>
          </a:stretch>
        </p:blipFill>
        <p:spPr>
          <a:xfrm>
            <a:off x="1977390" y="1177089"/>
            <a:ext cx="7150100" cy="3098800"/>
          </a:xfrm>
          <a:prstGeom prst="rect">
            <a:avLst/>
          </a:prstGeom>
        </p:spPr>
      </p:pic>
      <p:sp>
        <p:nvSpPr>
          <p:cNvPr id="4" name="Titel 3"/>
          <p:cNvSpPr>
            <a:spLocks noGrp="1"/>
          </p:cNvSpPr>
          <p:nvPr>
            <p:ph type="title"/>
          </p:nvPr>
        </p:nvSpPr>
        <p:spPr/>
        <p:txBody>
          <a:bodyPr/>
          <a:lstStyle/>
          <a:p>
            <a:r>
              <a:rPr lang="de-DE" dirty="0" smtClean="0"/>
              <a:t>Kommunikation</a:t>
            </a:r>
            <a:endParaRPr lang="de-DE" dirty="0"/>
          </a:p>
        </p:txBody>
      </p:sp>
      <p:sp>
        <p:nvSpPr>
          <p:cNvPr id="8" name="Textfeld 7"/>
          <p:cNvSpPr txBox="1"/>
          <p:nvPr/>
        </p:nvSpPr>
        <p:spPr>
          <a:xfrm>
            <a:off x="203200" y="4438713"/>
            <a:ext cx="9499600" cy="504946"/>
          </a:xfrm>
          <a:prstGeom prst="rect">
            <a:avLst/>
          </a:prstGeom>
          <a:noFill/>
        </p:spPr>
        <p:txBody>
          <a:bodyPr wrap="square" rtlCol="0">
            <a:spAutoFit/>
          </a:bodyPr>
          <a:lstStyle/>
          <a:p>
            <a:pPr>
              <a:lnSpc>
                <a:spcPct val="120000"/>
              </a:lnSpc>
            </a:pPr>
            <a:r>
              <a:rPr lang="de-DE" sz="2400" b="1" dirty="0" smtClean="0">
                <a:solidFill>
                  <a:srgbClr val="EF7D1D"/>
                </a:solidFill>
                <a:latin typeface="Source Sans Pro Semibold" charset="0"/>
                <a:ea typeface="Source Sans Pro Semibold" charset="0"/>
                <a:cs typeface="Source Sans Pro Semibold" charset="0"/>
              </a:rPr>
              <a:t>Kommunikation zwischen Komponenten: </a:t>
            </a:r>
            <a:r>
              <a:rPr lang="de-DE" sz="2400" dirty="0" smtClean="0">
                <a:solidFill>
                  <a:srgbClr val="025249"/>
                </a:solidFill>
                <a:latin typeface="Source Sans Pro" charset="0"/>
                <a:ea typeface="Source Sans Pro" charset="0"/>
                <a:cs typeface="Source Sans Pro" charset="0"/>
              </a:rPr>
              <a:t>Events und </a:t>
            </a:r>
            <a:r>
              <a:rPr lang="de-DE" sz="2400" dirty="0" err="1" smtClean="0">
                <a:solidFill>
                  <a:srgbClr val="025249"/>
                </a:solidFill>
                <a:latin typeface="Source Sans Pro" charset="0"/>
                <a:ea typeface="Source Sans Pro" charset="0"/>
                <a:cs typeface="Source Sans Pro" charset="0"/>
              </a:rPr>
              <a:t>Callbacks</a:t>
            </a:r>
            <a:endParaRPr lang="de-DE" sz="2400" b="1" dirty="0">
              <a:solidFill>
                <a:srgbClr val="EF7D1D"/>
              </a:solidFill>
              <a:latin typeface="Source Sans Pro Semibold" charset="0"/>
              <a:ea typeface="Source Sans Pro Semibold" charset="0"/>
              <a:cs typeface="Source Sans Pro Semibold" charset="0"/>
            </a:endParaRPr>
          </a:p>
        </p:txBody>
      </p:sp>
    </p:spTree>
    <p:extLst>
      <p:ext uri="{BB962C8B-B14F-4D97-AF65-F5344CB8AC3E}">
        <p14:creationId xmlns:p14="http://schemas.microsoft.com/office/powerpoint/2010/main" val="153815101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1154049" y="1755712"/>
            <a:ext cx="7597902" cy="692497"/>
          </a:xfrm>
          <a:prstGeom prst="rect">
            <a:avLst/>
          </a:prstGeom>
        </p:spPr>
        <p:txBody>
          <a:bodyPr wrap="square">
            <a:spAutoFit/>
          </a:bodyPr>
          <a:lstStyle/>
          <a:p>
            <a:pPr algn="ctr"/>
            <a:r>
              <a:rPr lang="de-DE" sz="3900" b="1" dirty="0" smtClean="0">
                <a:solidFill>
                  <a:srgbClr val="EF7D1D"/>
                </a:solidFill>
                <a:latin typeface="Source Sans Pro Semibold" charset="0"/>
                <a:ea typeface="Source Sans Pro Semibold" charset="0"/>
                <a:cs typeface="Source Sans Pro Semibold" charset="0"/>
              </a:rPr>
              <a:t>"JavaScript </a:t>
            </a:r>
            <a:r>
              <a:rPr lang="de-DE" sz="3900" b="1" dirty="0" err="1" smtClean="0">
                <a:solidFill>
                  <a:srgbClr val="EF7D1D"/>
                </a:solidFill>
                <a:latin typeface="Source Sans Pro Semibold" charset="0"/>
                <a:ea typeface="Source Sans Pro Semibold" charset="0"/>
                <a:cs typeface="Source Sans Pro Semibold" charset="0"/>
              </a:rPr>
              <a:t>that</a:t>
            </a:r>
            <a:r>
              <a:rPr lang="de-DE" sz="3900" b="1" dirty="0" smtClean="0">
                <a:solidFill>
                  <a:srgbClr val="EF7D1D"/>
                </a:solidFill>
                <a:latin typeface="Source Sans Pro Semibold" charset="0"/>
                <a:ea typeface="Source Sans Pro Semibold" charset="0"/>
                <a:cs typeface="Source Sans Pro Semibold" charset="0"/>
              </a:rPr>
              <a:t> </a:t>
            </a:r>
            <a:r>
              <a:rPr lang="de-DE" sz="3900" b="1" dirty="0" err="1" smtClean="0">
                <a:solidFill>
                  <a:srgbClr val="EF7D1D"/>
                </a:solidFill>
                <a:latin typeface="Source Sans Pro Semibold" charset="0"/>
                <a:ea typeface="Source Sans Pro Semibold" charset="0"/>
                <a:cs typeface="Source Sans Pro Semibold" charset="0"/>
              </a:rPr>
              <a:t>scales</a:t>
            </a:r>
            <a:r>
              <a:rPr lang="de-DE" sz="3900" b="1" dirty="0" smtClean="0">
                <a:solidFill>
                  <a:srgbClr val="EF7D1D"/>
                </a:solidFill>
                <a:latin typeface="Source Sans Pro Semibold" charset="0"/>
                <a:ea typeface="Source Sans Pro Semibold" charset="0"/>
                <a:cs typeface="Source Sans Pro Semibold" charset="0"/>
              </a:rPr>
              <a:t>"</a:t>
            </a:r>
            <a:endParaRPr lang="de-DE" sz="3900" b="1" dirty="0">
              <a:solidFill>
                <a:srgbClr val="EF7D1D"/>
              </a:solidFill>
              <a:latin typeface="Source Sans Pro Semibold" charset="0"/>
              <a:ea typeface="Source Sans Pro Semibold" charset="0"/>
              <a:cs typeface="Source Sans Pro Semibold" charset="0"/>
            </a:endParaRPr>
          </a:p>
        </p:txBody>
      </p:sp>
      <p:sp>
        <p:nvSpPr>
          <p:cNvPr id="4" name="Rechteck 3"/>
          <p:cNvSpPr/>
          <p:nvPr/>
        </p:nvSpPr>
        <p:spPr>
          <a:xfrm>
            <a:off x="1584604" y="3342358"/>
            <a:ext cx="7167347" cy="1831271"/>
          </a:xfrm>
          <a:prstGeom prst="rect">
            <a:avLst/>
          </a:prstGeom>
        </p:spPr>
        <p:txBody>
          <a:bodyPr wrap="none">
            <a:spAutoFit/>
          </a:bodyPr>
          <a:lstStyle/>
          <a:p>
            <a:r>
              <a:rPr lang="de-DE" sz="11300" b="1" dirty="0" err="1" smtClean="0">
                <a:solidFill>
                  <a:srgbClr val="025249"/>
                </a:solidFill>
                <a:latin typeface="Source Sans Pro" charset="0"/>
                <a:ea typeface="Source Sans Pro" charset="0"/>
                <a:cs typeface="Source Sans Pro" charset="0"/>
              </a:rPr>
              <a:t>TypeScript</a:t>
            </a:r>
            <a:endParaRPr lang="de-DE" sz="2000" b="1" dirty="0">
              <a:solidFill>
                <a:srgbClr val="025249"/>
              </a:solidFill>
              <a:latin typeface="Source Sans Pro" charset="0"/>
              <a:ea typeface="Source Sans Pro" charset="0"/>
              <a:cs typeface="Source Sans Pro" charset="0"/>
            </a:endParaRPr>
          </a:p>
        </p:txBody>
      </p:sp>
      <p:sp>
        <p:nvSpPr>
          <p:cNvPr id="2" name="Titel 1"/>
          <p:cNvSpPr>
            <a:spLocks noGrp="1"/>
          </p:cNvSpPr>
          <p:nvPr>
            <p:ph type="title"/>
          </p:nvPr>
        </p:nvSpPr>
        <p:spPr/>
        <p:txBody>
          <a:bodyPr/>
          <a:lstStyle/>
          <a:p>
            <a:r>
              <a:rPr lang="de-DE" dirty="0" smtClean="0"/>
              <a:t>http</a:t>
            </a:r>
            <a:r>
              <a:rPr lang="de-DE" dirty="0"/>
              <a:t>://</a:t>
            </a:r>
            <a:r>
              <a:rPr lang="de-DE" dirty="0" err="1"/>
              <a:t>www.typescriptlang.org</a:t>
            </a:r>
            <a:r>
              <a:rPr lang="de-DE" dirty="0"/>
              <a:t>/</a:t>
            </a:r>
          </a:p>
        </p:txBody>
      </p:sp>
    </p:spTree>
    <p:extLst>
      <p:ext uri="{BB962C8B-B14F-4D97-AF65-F5344CB8AC3E}">
        <p14:creationId xmlns:p14="http://schemas.microsoft.com/office/powerpoint/2010/main" val="189331436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Hintergrund: </a:t>
            </a:r>
            <a:r>
              <a:rPr lang="de-DE" dirty="0" err="1" smtClean="0"/>
              <a:t>TypeScript</a:t>
            </a:r>
            <a:endParaRPr lang="de-DE" dirty="0"/>
          </a:p>
        </p:txBody>
      </p:sp>
      <p:sp>
        <p:nvSpPr>
          <p:cNvPr id="3" name="Textfeld 2"/>
          <p:cNvSpPr txBox="1"/>
          <p:nvPr/>
        </p:nvSpPr>
        <p:spPr>
          <a:xfrm>
            <a:off x="203200" y="1268793"/>
            <a:ext cx="9499600" cy="4524315"/>
          </a:xfrm>
          <a:prstGeom prst="rect">
            <a:avLst/>
          </a:prstGeom>
          <a:noFill/>
        </p:spPr>
        <p:txBody>
          <a:bodyPr wrap="square" rtlCol="0">
            <a:spAutoFit/>
          </a:bodyPr>
          <a:lstStyle/>
          <a:p>
            <a:pPr>
              <a:lnSpc>
                <a:spcPct val="120000"/>
              </a:lnSpc>
            </a:pPr>
            <a:r>
              <a:rPr lang="de-DE" sz="2400" b="1" dirty="0" err="1" smtClean="0">
                <a:solidFill>
                  <a:srgbClr val="EF7D1D"/>
                </a:solidFill>
                <a:latin typeface="Source Sans Pro Semibold" charset="0"/>
                <a:ea typeface="Source Sans Pro Semibold" charset="0"/>
                <a:cs typeface="Source Sans Pro Semibold" charset="0"/>
              </a:rPr>
              <a:t>TypeScript</a:t>
            </a:r>
            <a:r>
              <a:rPr lang="de-DE" sz="2400" b="1" dirty="0" smtClean="0">
                <a:solidFill>
                  <a:srgbClr val="EF7D1D"/>
                </a:solidFill>
                <a:latin typeface="Source Sans Pro Semibold" charset="0"/>
                <a:ea typeface="Source Sans Pro Semibold" charset="0"/>
                <a:cs typeface="Source Sans Pro Semibold" charset="0"/>
              </a:rPr>
              <a:t>: Obermenge von JavaScript mit Typ-System</a:t>
            </a:r>
          </a:p>
          <a:p>
            <a:pPr marL="285750" indent="-285750">
              <a:lnSpc>
                <a:spcPct val="120000"/>
              </a:lnSpc>
              <a:buFont typeface="Arial" charset="0"/>
              <a:buChar char="•"/>
            </a:pPr>
            <a:r>
              <a:rPr lang="de-DE" sz="2400" dirty="0" smtClean="0">
                <a:solidFill>
                  <a:srgbClr val="025249"/>
                </a:solidFill>
                <a:latin typeface="Source Sans Pro" charset="0"/>
                <a:ea typeface="Source Sans Pro" charset="0"/>
                <a:cs typeface="Source Sans Pro" charset="0"/>
              </a:rPr>
              <a:t>Gültiger JavaScript-Code auch gültiger </a:t>
            </a:r>
            <a:r>
              <a:rPr lang="de-DE" sz="2400" dirty="0" err="1" smtClean="0">
                <a:solidFill>
                  <a:srgbClr val="025249"/>
                </a:solidFill>
                <a:latin typeface="Source Sans Pro" charset="0"/>
                <a:ea typeface="Source Sans Pro" charset="0"/>
                <a:cs typeface="Source Sans Pro" charset="0"/>
              </a:rPr>
              <a:t>TypeScript</a:t>
            </a:r>
            <a:r>
              <a:rPr lang="de-DE" sz="2400" dirty="0" smtClean="0">
                <a:solidFill>
                  <a:srgbClr val="025249"/>
                </a:solidFill>
                <a:latin typeface="Source Sans Pro" charset="0"/>
                <a:ea typeface="Source Sans Pro" charset="0"/>
                <a:cs typeface="Source Sans Pro" charset="0"/>
              </a:rPr>
              <a:t>-Code</a:t>
            </a:r>
          </a:p>
          <a:p>
            <a:pPr marL="285750" indent="-285750">
              <a:lnSpc>
                <a:spcPct val="120000"/>
              </a:lnSpc>
              <a:buFont typeface="Arial" charset="0"/>
              <a:buChar char="•"/>
            </a:pPr>
            <a:r>
              <a:rPr lang="de-DE" sz="2400" dirty="0" smtClean="0">
                <a:solidFill>
                  <a:srgbClr val="025249"/>
                </a:solidFill>
                <a:latin typeface="Source Sans Pro" charset="0"/>
                <a:ea typeface="Source Sans Pro" charset="0"/>
                <a:cs typeface="Source Sans Pro" charset="0"/>
              </a:rPr>
              <a:t>Compiler übersetzt </a:t>
            </a:r>
            <a:r>
              <a:rPr lang="de-DE" sz="2400" dirty="0" err="1" smtClean="0">
                <a:solidFill>
                  <a:srgbClr val="025249"/>
                </a:solidFill>
                <a:latin typeface="Source Sans Pro" charset="0"/>
                <a:ea typeface="Source Sans Pro" charset="0"/>
                <a:cs typeface="Source Sans Pro" charset="0"/>
              </a:rPr>
              <a:t>TypeScript</a:t>
            </a:r>
            <a:r>
              <a:rPr lang="de-DE" sz="2400" dirty="0" smtClean="0">
                <a:solidFill>
                  <a:srgbClr val="025249"/>
                </a:solidFill>
                <a:latin typeface="Source Sans Pro" charset="0"/>
                <a:ea typeface="Source Sans Pro" charset="0"/>
                <a:cs typeface="Source Sans Pro" charset="0"/>
              </a:rPr>
              <a:t> in JavaScript-Code</a:t>
            </a:r>
          </a:p>
          <a:p>
            <a:pPr marL="742950" lvl="1" indent="-285750">
              <a:lnSpc>
                <a:spcPct val="120000"/>
              </a:lnSpc>
              <a:buFont typeface="Arial" charset="0"/>
              <a:buChar char="•"/>
            </a:pPr>
            <a:r>
              <a:rPr lang="de-DE" sz="2400" dirty="0" smtClean="0">
                <a:solidFill>
                  <a:srgbClr val="025249"/>
                </a:solidFill>
                <a:latin typeface="Source Sans Pro" charset="0"/>
                <a:ea typeface="Source Sans Pro" charset="0"/>
                <a:cs typeface="Source Sans Pro" charset="0"/>
              </a:rPr>
              <a:t>Unterstützt auch JSX</a:t>
            </a:r>
          </a:p>
          <a:p>
            <a:pPr marL="742950" lvl="1" indent="-285750">
              <a:lnSpc>
                <a:spcPct val="120000"/>
              </a:lnSpc>
              <a:buFont typeface="Arial" charset="0"/>
              <a:buChar char="•"/>
            </a:pPr>
            <a:endParaRPr lang="de-DE" sz="2400" dirty="0">
              <a:solidFill>
                <a:srgbClr val="025249"/>
              </a:solidFill>
              <a:latin typeface="Source Sans Pro" charset="0"/>
              <a:ea typeface="Source Sans Pro" charset="0"/>
              <a:cs typeface="Source Sans Pro" charset="0"/>
            </a:endParaRPr>
          </a:p>
          <a:p>
            <a:pPr marL="342900" indent="-342900">
              <a:lnSpc>
                <a:spcPct val="120000"/>
              </a:lnSpc>
              <a:buFont typeface="Arial" charset="0"/>
              <a:buChar char="•"/>
            </a:pPr>
            <a:r>
              <a:rPr lang="de-DE" sz="2400" dirty="0" smtClean="0">
                <a:solidFill>
                  <a:srgbClr val="025249"/>
                </a:solidFill>
                <a:latin typeface="Source Sans Pro" charset="0"/>
                <a:ea typeface="Source Sans Pro" charset="0"/>
                <a:cs typeface="Source Sans Pro" charset="0"/>
              </a:rPr>
              <a:t>Sehr guter IDE Support </a:t>
            </a:r>
          </a:p>
          <a:p>
            <a:pPr marL="800100" lvl="1" indent="-342900">
              <a:lnSpc>
                <a:spcPct val="120000"/>
              </a:lnSpc>
              <a:buFont typeface="Arial" charset="0"/>
              <a:buChar char="•"/>
            </a:pPr>
            <a:r>
              <a:rPr lang="de-DE" sz="2400" dirty="0" smtClean="0">
                <a:solidFill>
                  <a:srgbClr val="025249"/>
                </a:solidFill>
                <a:latin typeface="Source Sans Pro" charset="0"/>
                <a:ea typeface="Source Sans Pro" charset="0"/>
                <a:cs typeface="Source Sans Pro" charset="0"/>
              </a:rPr>
              <a:t>z.B. IDEA, </a:t>
            </a:r>
            <a:r>
              <a:rPr lang="de-DE" sz="2400" dirty="0" err="1" smtClean="0">
                <a:solidFill>
                  <a:srgbClr val="025249"/>
                </a:solidFill>
                <a:latin typeface="Source Sans Pro" charset="0"/>
                <a:ea typeface="Source Sans Pro" charset="0"/>
                <a:cs typeface="Source Sans Pro" charset="0"/>
              </a:rPr>
              <a:t>Eclipse</a:t>
            </a:r>
            <a:r>
              <a:rPr lang="de-DE" sz="2400" dirty="0" smtClean="0">
                <a:solidFill>
                  <a:srgbClr val="025249"/>
                </a:solidFill>
                <a:latin typeface="Source Sans Pro" charset="0"/>
                <a:ea typeface="Source Sans Pro" charset="0"/>
                <a:cs typeface="Source Sans Pro" charset="0"/>
              </a:rPr>
              <a:t>, VS Code</a:t>
            </a:r>
          </a:p>
          <a:p>
            <a:pPr marL="342900" indent="-342900">
              <a:lnSpc>
                <a:spcPct val="120000"/>
              </a:lnSpc>
              <a:buFont typeface="Arial" charset="0"/>
              <a:buChar char="•"/>
            </a:pPr>
            <a:endParaRPr lang="de-DE" sz="2400" dirty="0" smtClean="0">
              <a:solidFill>
                <a:srgbClr val="025249"/>
              </a:solidFill>
              <a:latin typeface="Source Sans Pro" charset="0"/>
              <a:ea typeface="Source Sans Pro" charset="0"/>
              <a:cs typeface="Source Sans Pro" charset="0"/>
            </a:endParaRPr>
          </a:p>
          <a:p>
            <a:pPr>
              <a:lnSpc>
                <a:spcPct val="120000"/>
              </a:lnSpc>
            </a:pPr>
            <a:endParaRPr lang="de-DE" sz="2400" dirty="0">
              <a:latin typeface="Source Sans Pro" charset="0"/>
              <a:ea typeface="Source Sans Pro" charset="0"/>
              <a:cs typeface="Source Sans Pro" charset="0"/>
            </a:endParaRPr>
          </a:p>
          <a:p>
            <a:pPr>
              <a:lnSpc>
                <a:spcPct val="120000"/>
              </a:lnSpc>
            </a:pPr>
            <a:endParaRPr lang="de-DE" sz="2400" dirty="0">
              <a:latin typeface="Source Sans Pro" charset="0"/>
              <a:ea typeface="Source Sans Pro" charset="0"/>
              <a:cs typeface="Source Sans Pro" charset="0"/>
            </a:endParaRPr>
          </a:p>
        </p:txBody>
      </p:sp>
      <p:pic>
        <p:nvPicPr>
          <p:cNvPr id="4" name="Bild 3"/>
          <p:cNvPicPr>
            <a:picLocks noChangeAspect="1"/>
          </p:cNvPicPr>
          <p:nvPr/>
        </p:nvPicPr>
        <p:blipFill rotWithShape="1">
          <a:blip r:embed="rId2"/>
          <a:srcRect l="18996"/>
          <a:stretch/>
        </p:blipFill>
        <p:spPr>
          <a:xfrm>
            <a:off x="4697928" y="3337440"/>
            <a:ext cx="4845318" cy="3066706"/>
          </a:xfrm>
          <a:prstGeom prst="rect">
            <a:avLst/>
          </a:prstGeom>
        </p:spPr>
      </p:pic>
    </p:spTree>
    <p:extLst>
      <p:ext uri="{BB962C8B-B14F-4D97-AF65-F5344CB8AC3E}">
        <p14:creationId xmlns:p14="http://schemas.microsoft.com/office/powerpoint/2010/main" val="50387057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Typescript</a:t>
            </a:r>
            <a:r>
              <a:rPr lang="de-DE" dirty="0" smtClean="0"/>
              <a:t> - Syntax</a:t>
            </a:r>
            <a:endParaRPr lang="de-DE" dirty="0"/>
          </a:p>
        </p:txBody>
      </p:sp>
      <p:sp>
        <p:nvSpPr>
          <p:cNvPr id="3" name="Textfeld 2"/>
          <p:cNvSpPr txBox="1"/>
          <p:nvPr/>
        </p:nvSpPr>
        <p:spPr>
          <a:xfrm>
            <a:off x="203200" y="1268793"/>
            <a:ext cx="9499600" cy="504946"/>
          </a:xfrm>
          <a:prstGeom prst="rect">
            <a:avLst/>
          </a:prstGeom>
          <a:noFill/>
        </p:spPr>
        <p:txBody>
          <a:bodyPr wrap="square" rtlCol="0">
            <a:spAutoFit/>
          </a:bodyPr>
          <a:lstStyle/>
          <a:p>
            <a:pPr>
              <a:lnSpc>
                <a:spcPct val="120000"/>
              </a:lnSpc>
            </a:pPr>
            <a:r>
              <a:rPr lang="de-DE" sz="2400" b="1" dirty="0" smtClean="0">
                <a:solidFill>
                  <a:srgbClr val="EF7D1D"/>
                </a:solidFill>
                <a:latin typeface="Source Sans Pro" charset="0"/>
                <a:ea typeface="Source Sans Pro" charset="0"/>
                <a:cs typeface="Source Sans Pro" charset="0"/>
              </a:rPr>
              <a:t>Typen verwenden</a:t>
            </a:r>
          </a:p>
        </p:txBody>
      </p:sp>
      <p:sp>
        <p:nvSpPr>
          <p:cNvPr id="4" name="Textfeld 3"/>
          <p:cNvSpPr txBox="1"/>
          <p:nvPr/>
        </p:nvSpPr>
        <p:spPr>
          <a:xfrm>
            <a:off x="320736" y="1929621"/>
            <a:ext cx="9279032" cy="1350691"/>
          </a:xfrm>
          <a:prstGeom prst="rect">
            <a:avLst/>
          </a:prstGeom>
          <a:noFill/>
        </p:spPr>
        <p:txBody>
          <a:bodyPr wrap="square" lIns="0" tIns="0" rIns="0" bIns="0" rtlCol="0">
            <a:spAutoFit/>
          </a:bodyPr>
          <a:lstStyle/>
          <a:p>
            <a:pPr>
              <a:lnSpc>
                <a:spcPct val="120000"/>
              </a:lnSpc>
            </a:pPr>
            <a:r>
              <a:rPr lang="en-US" sz="1463" b="1" dirty="0" err="1" smtClean="0">
                <a:solidFill>
                  <a:srgbClr val="EF7D1D"/>
                </a:solidFill>
                <a:latin typeface="Source Code Pro Medium" charset="0"/>
                <a:ea typeface="Source Code Pro Medium" charset="0"/>
                <a:cs typeface="Source Code Pro Medium" charset="0"/>
              </a:rPr>
              <a:t>Variablen</a:t>
            </a:r>
            <a:endParaRPr lang="en-US" sz="1463" b="1" dirty="0" smtClean="0">
              <a:solidFill>
                <a:srgbClr val="EF7D1D"/>
              </a:solidFill>
              <a:latin typeface="Source Code Pro Medium" charset="0"/>
              <a:ea typeface="Source Code Pro Medium" charset="0"/>
              <a:cs typeface="Source Code Pro Medium" charset="0"/>
            </a:endParaRPr>
          </a:p>
          <a:p>
            <a:pPr>
              <a:lnSpc>
                <a:spcPct val="120000"/>
              </a:lnSpc>
            </a:pPr>
            <a:r>
              <a:rPr lang="en-US" sz="1463" dirty="0" smtClean="0">
                <a:solidFill>
                  <a:srgbClr val="025249"/>
                </a:solidFill>
                <a:latin typeface="Source Code Pro Medium" charset="0"/>
                <a:ea typeface="Source Code Pro Medium" charset="0"/>
                <a:cs typeface="Source Code Pro Medium" charset="0"/>
              </a:rPr>
              <a:t>let </a:t>
            </a:r>
            <a:r>
              <a:rPr lang="en-US" sz="1463" dirty="0">
                <a:solidFill>
                  <a:srgbClr val="025249"/>
                </a:solidFill>
                <a:latin typeface="Source Code Pro Medium" charset="0"/>
                <a:ea typeface="Source Code Pro Medium" charset="0"/>
                <a:cs typeface="Source Code Pro Medium" charset="0"/>
              </a:rPr>
              <a:t>foo: </a:t>
            </a:r>
            <a:r>
              <a:rPr lang="en-US" sz="1463" dirty="0" smtClean="0">
                <a:solidFill>
                  <a:srgbClr val="025249"/>
                </a:solidFill>
                <a:latin typeface="Source Code Pro Medium" charset="0"/>
                <a:ea typeface="Source Code Pro Medium" charset="0"/>
                <a:cs typeface="Source Code Pro Medium" charset="0"/>
              </a:rPr>
              <a:t>string; // </a:t>
            </a:r>
            <a:r>
              <a:rPr lang="en-US" sz="1463" dirty="0" err="1" smtClean="0">
                <a:solidFill>
                  <a:srgbClr val="025249"/>
                </a:solidFill>
                <a:latin typeface="Source Code Pro Medium" charset="0"/>
                <a:ea typeface="Source Code Pro Medium" charset="0"/>
                <a:cs typeface="Source Code Pro Medium" charset="0"/>
              </a:rPr>
              <a:t>eingebaute</a:t>
            </a:r>
            <a:r>
              <a:rPr lang="en-US" sz="1463" dirty="0" smtClean="0">
                <a:solidFill>
                  <a:srgbClr val="025249"/>
                </a:solidFill>
                <a:latin typeface="Source Code Pro Medium" charset="0"/>
                <a:ea typeface="Source Code Pro Medium" charset="0"/>
                <a:cs typeface="Source Code Pro Medium" charset="0"/>
              </a:rPr>
              <a:t> </a:t>
            </a:r>
            <a:r>
              <a:rPr lang="en-US" sz="1463" dirty="0" err="1" smtClean="0">
                <a:solidFill>
                  <a:srgbClr val="025249"/>
                </a:solidFill>
                <a:latin typeface="Source Code Pro Medium" charset="0"/>
                <a:ea typeface="Source Code Pro Medium" charset="0"/>
                <a:cs typeface="Source Code Pro Medium" charset="0"/>
              </a:rPr>
              <a:t>Typen</a:t>
            </a:r>
            <a:r>
              <a:rPr lang="en-US" sz="1463" dirty="0" smtClean="0">
                <a:solidFill>
                  <a:srgbClr val="025249"/>
                </a:solidFill>
                <a:latin typeface="Source Code Pro Medium" charset="0"/>
                <a:ea typeface="Source Code Pro Medium" charset="0"/>
                <a:cs typeface="Source Code Pro Medium" charset="0"/>
              </a:rPr>
              <a:t> </a:t>
            </a:r>
            <a:r>
              <a:rPr lang="en-US" sz="1463" dirty="0" err="1" smtClean="0">
                <a:solidFill>
                  <a:srgbClr val="025249"/>
                </a:solidFill>
                <a:latin typeface="Source Code Pro Medium" charset="0"/>
                <a:ea typeface="Source Code Pro Medium" charset="0"/>
                <a:cs typeface="Source Code Pro Medium" charset="0"/>
              </a:rPr>
              <a:t>z.B</a:t>
            </a:r>
            <a:r>
              <a:rPr lang="en-US" sz="1463" dirty="0" smtClean="0">
                <a:solidFill>
                  <a:srgbClr val="025249"/>
                </a:solidFill>
                <a:latin typeface="Source Code Pro Medium" charset="0"/>
                <a:ea typeface="Source Code Pro Medium" charset="0"/>
                <a:cs typeface="Source Code Pro Medium" charset="0"/>
              </a:rPr>
              <a:t>: string, number, </a:t>
            </a:r>
            <a:r>
              <a:rPr lang="en-US" sz="1463" dirty="0" err="1" smtClean="0">
                <a:solidFill>
                  <a:srgbClr val="025249"/>
                </a:solidFill>
                <a:latin typeface="Source Code Pro Medium" charset="0"/>
                <a:ea typeface="Source Code Pro Medium" charset="0"/>
                <a:cs typeface="Source Code Pro Medium" charset="0"/>
              </a:rPr>
              <a:t>boolean</a:t>
            </a:r>
            <a:endParaRPr lang="en-US" sz="1463" dirty="0" smtClean="0">
              <a:solidFill>
                <a:srgbClr val="025249"/>
              </a:solidFill>
              <a:latin typeface="Source Code Pro Medium" charset="0"/>
              <a:ea typeface="Source Code Pro Medium" charset="0"/>
              <a:cs typeface="Source Code Pro Medium" charset="0"/>
            </a:endParaRPr>
          </a:p>
          <a:p>
            <a:pPr>
              <a:lnSpc>
                <a:spcPct val="120000"/>
              </a:lnSpc>
            </a:pPr>
            <a:r>
              <a:rPr lang="en-US" sz="1463" dirty="0" smtClean="0">
                <a:solidFill>
                  <a:srgbClr val="025249"/>
                </a:solidFill>
                <a:latin typeface="Source Code Pro Medium" charset="0"/>
                <a:ea typeface="Source Code Pro Medium" charset="0"/>
                <a:cs typeface="Source Code Pro Medium" charset="0"/>
              </a:rPr>
              <a:t>foo </a:t>
            </a:r>
            <a:r>
              <a:rPr lang="en-US" sz="1463" dirty="0">
                <a:solidFill>
                  <a:srgbClr val="025249"/>
                </a:solidFill>
                <a:latin typeface="Source Code Pro Medium" charset="0"/>
                <a:ea typeface="Source Code Pro Medium" charset="0"/>
                <a:cs typeface="Source Code Pro Medium" charset="0"/>
              </a:rPr>
              <a:t>= </a:t>
            </a:r>
            <a:r>
              <a:rPr lang="en-US" sz="1463" dirty="0" smtClean="0">
                <a:solidFill>
                  <a:srgbClr val="025249"/>
                </a:solidFill>
                <a:latin typeface="Source Code Pro Medium" charset="0"/>
                <a:ea typeface="Source Code Pro Medium" charset="0"/>
                <a:cs typeface="Source Code Pro Medium" charset="0"/>
              </a:rPr>
              <a:t>"</a:t>
            </a:r>
            <a:r>
              <a:rPr lang="en-US" sz="1463" dirty="0" err="1" smtClean="0">
                <a:solidFill>
                  <a:srgbClr val="025249"/>
                </a:solidFill>
                <a:latin typeface="Source Code Pro Medium" charset="0"/>
                <a:ea typeface="Source Code Pro Medium" charset="0"/>
                <a:cs typeface="Source Code Pro Medium" charset="0"/>
              </a:rPr>
              <a:t>yo</a:t>
            </a:r>
            <a:r>
              <a:rPr lang="en-US" sz="1463" dirty="0" smtClean="0">
                <a:solidFill>
                  <a:srgbClr val="025249"/>
                </a:solidFill>
                <a:latin typeface="Source Code Pro Medium" charset="0"/>
                <a:ea typeface="Source Code Pro Medium" charset="0"/>
                <a:cs typeface="Source Code Pro Medium" charset="0"/>
              </a:rPr>
              <a:t>";</a:t>
            </a:r>
          </a:p>
          <a:p>
            <a:pPr>
              <a:lnSpc>
                <a:spcPct val="120000"/>
              </a:lnSpc>
            </a:pPr>
            <a:r>
              <a:rPr lang="en-US" sz="1463" dirty="0" smtClean="0">
                <a:solidFill>
                  <a:srgbClr val="025249"/>
                </a:solidFill>
                <a:latin typeface="Source Code Pro Medium" charset="0"/>
                <a:ea typeface="Source Code Pro Medium" charset="0"/>
                <a:cs typeface="Source Code Pro Medium" charset="0"/>
              </a:rPr>
              <a:t>foo </a:t>
            </a:r>
            <a:r>
              <a:rPr lang="en-US" sz="1463" dirty="0">
                <a:solidFill>
                  <a:srgbClr val="025249"/>
                </a:solidFill>
                <a:latin typeface="Source Code Pro Medium" charset="0"/>
                <a:ea typeface="Source Code Pro Medium" charset="0"/>
                <a:cs typeface="Source Code Pro Medium" charset="0"/>
              </a:rPr>
              <a:t>= </a:t>
            </a:r>
            <a:r>
              <a:rPr lang="en-US" sz="1463" dirty="0" smtClean="0">
                <a:solidFill>
                  <a:srgbClr val="025249"/>
                </a:solidFill>
                <a:latin typeface="Source Code Pro Medium" charset="0"/>
                <a:ea typeface="Source Code Pro Medium" charset="0"/>
                <a:cs typeface="Source Code Pro Medium" charset="0"/>
              </a:rPr>
              <a:t>10; </a:t>
            </a:r>
            <a:r>
              <a:rPr lang="en-US" sz="1463" dirty="0">
                <a:solidFill>
                  <a:srgbClr val="025249"/>
                </a:solidFill>
                <a:latin typeface="Source Code Pro Medium" charset="0"/>
                <a:ea typeface="Source Code Pro Medium" charset="0"/>
                <a:cs typeface="Source Code Pro Medium" charset="0"/>
              </a:rPr>
              <a:t>// </a:t>
            </a:r>
            <a:r>
              <a:rPr lang="en-US" sz="1463" dirty="0" err="1" smtClean="0">
                <a:solidFill>
                  <a:srgbClr val="025249"/>
                </a:solidFill>
                <a:latin typeface="Source Code Pro Medium" charset="0"/>
                <a:ea typeface="Source Code Pro Medium" charset="0"/>
                <a:cs typeface="Source Code Pro Medium" charset="0"/>
              </a:rPr>
              <a:t>Fehler</a:t>
            </a:r>
            <a:r>
              <a:rPr lang="en-US" sz="1463" dirty="0" smtClean="0">
                <a:solidFill>
                  <a:srgbClr val="025249"/>
                </a:solidFill>
                <a:latin typeface="Source Code Pro Medium" charset="0"/>
                <a:ea typeface="Source Code Pro Medium" charset="0"/>
                <a:cs typeface="Source Code Pro Medium" charset="0"/>
              </a:rPr>
              <a:t>: Type 'number' </a:t>
            </a:r>
            <a:r>
              <a:rPr lang="en-US" sz="1463" dirty="0">
                <a:solidFill>
                  <a:srgbClr val="025249"/>
                </a:solidFill>
                <a:latin typeface="Source Code Pro Medium" charset="0"/>
                <a:ea typeface="Source Code Pro Medium" charset="0"/>
                <a:cs typeface="Source Code Pro Medium" charset="0"/>
              </a:rPr>
              <a:t>is not assignable to type </a:t>
            </a:r>
            <a:r>
              <a:rPr lang="en-US" sz="1463" dirty="0" smtClean="0">
                <a:solidFill>
                  <a:srgbClr val="025249"/>
                </a:solidFill>
                <a:latin typeface="Source Code Pro Medium" charset="0"/>
                <a:ea typeface="Source Code Pro Medium" charset="0"/>
                <a:cs typeface="Source Code Pro Medium" charset="0"/>
              </a:rPr>
              <a:t>'string'</a:t>
            </a:r>
          </a:p>
          <a:p>
            <a:pPr>
              <a:lnSpc>
                <a:spcPct val="120000"/>
              </a:lnSpc>
            </a:pPr>
            <a:endParaRPr lang="en-US" sz="1463" b="1" dirty="0" smtClean="0">
              <a:solidFill>
                <a:srgbClr val="EF7D1D"/>
              </a:solidFill>
              <a:latin typeface="Source Code Pro" charset="0"/>
              <a:ea typeface="Source Code Pro" charset="0"/>
              <a:cs typeface="Source Code Pro" charset="0"/>
            </a:endParaRPr>
          </a:p>
        </p:txBody>
      </p:sp>
    </p:spTree>
    <p:extLst>
      <p:ext uri="{BB962C8B-B14F-4D97-AF65-F5344CB8AC3E}">
        <p14:creationId xmlns:p14="http://schemas.microsoft.com/office/powerpoint/2010/main" val="134136901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Typescript</a:t>
            </a:r>
            <a:r>
              <a:rPr lang="de-DE" dirty="0" smtClean="0"/>
              <a:t> - Syntax</a:t>
            </a:r>
            <a:endParaRPr lang="de-DE" dirty="0"/>
          </a:p>
        </p:txBody>
      </p:sp>
      <p:sp>
        <p:nvSpPr>
          <p:cNvPr id="3" name="Textfeld 2"/>
          <p:cNvSpPr txBox="1"/>
          <p:nvPr/>
        </p:nvSpPr>
        <p:spPr>
          <a:xfrm>
            <a:off x="203200" y="1268793"/>
            <a:ext cx="9499600" cy="504946"/>
          </a:xfrm>
          <a:prstGeom prst="rect">
            <a:avLst/>
          </a:prstGeom>
          <a:noFill/>
        </p:spPr>
        <p:txBody>
          <a:bodyPr wrap="square" rtlCol="0">
            <a:spAutoFit/>
          </a:bodyPr>
          <a:lstStyle/>
          <a:p>
            <a:pPr>
              <a:lnSpc>
                <a:spcPct val="120000"/>
              </a:lnSpc>
            </a:pPr>
            <a:r>
              <a:rPr lang="de-DE" sz="2400" b="1" dirty="0" smtClean="0">
                <a:solidFill>
                  <a:srgbClr val="EF7D1D"/>
                </a:solidFill>
                <a:latin typeface="Source Sans Pro" charset="0"/>
                <a:ea typeface="Source Sans Pro" charset="0"/>
                <a:cs typeface="Source Sans Pro" charset="0"/>
              </a:rPr>
              <a:t>Typen verwenden</a:t>
            </a:r>
          </a:p>
        </p:txBody>
      </p:sp>
      <p:sp>
        <p:nvSpPr>
          <p:cNvPr id="4" name="Textfeld 3"/>
          <p:cNvSpPr txBox="1"/>
          <p:nvPr/>
        </p:nvSpPr>
        <p:spPr>
          <a:xfrm>
            <a:off x="320736" y="1929621"/>
            <a:ext cx="9279032" cy="2952924"/>
          </a:xfrm>
          <a:prstGeom prst="rect">
            <a:avLst/>
          </a:prstGeom>
          <a:noFill/>
        </p:spPr>
        <p:txBody>
          <a:bodyPr wrap="square" lIns="0" tIns="0" rIns="0" bIns="0" rtlCol="0">
            <a:spAutoFit/>
          </a:bodyPr>
          <a:lstStyle/>
          <a:p>
            <a:pPr>
              <a:lnSpc>
                <a:spcPct val="120000"/>
              </a:lnSpc>
            </a:pPr>
            <a:r>
              <a:rPr lang="en-US" sz="1463" b="1" dirty="0" err="1" smtClean="0">
                <a:solidFill>
                  <a:srgbClr val="36544F"/>
                </a:solidFill>
                <a:latin typeface="Source Code Pro Medium" charset="0"/>
                <a:ea typeface="Source Code Pro Medium" charset="0"/>
                <a:cs typeface="Source Code Pro Medium" charset="0"/>
              </a:rPr>
              <a:t>Variablen</a:t>
            </a:r>
            <a:endParaRPr lang="en-US" sz="1463" b="1" dirty="0" smtClean="0">
              <a:solidFill>
                <a:srgbClr val="36544F"/>
              </a:solidFill>
              <a:latin typeface="Source Code Pro Medium" charset="0"/>
              <a:ea typeface="Source Code Pro Medium" charset="0"/>
              <a:cs typeface="Source Code Pro Medium" charset="0"/>
            </a:endParaRPr>
          </a:p>
          <a:p>
            <a:pPr>
              <a:lnSpc>
                <a:spcPct val="120000"/>
              </a:lnSpc>
            </a:pPr>
            <a:r>
              <a:rPr lang="en-US" sz="1463" dirty="0" smtClean="0">
                <a:solidFill>
                  <a:srgbClr val="025249"/>
                </a:solidFill>
                <a:latin typeface="Source Code Pro Medium" charset="0"/>
                <a:ea typeface="Source Code Pro Medium" charset="0"/>
                <a:cs typeface="Source Code Pro Medium" charset="0"/>
              </a:rPr>
              <a:t>let </a:t>
            </a:r>
            <a:r>
              <a:rPr lang="en-US" sz="1463" dirty="0">
                <a:solidFill>
                  <a:srgbClr val="025249"/>
                </a:solidFill>
                <a:latin typeface="Source Code Pro Medium" charset="0"/>
                <a:ea typeface="Source Code Pro Medium" charset="0"/>
                <a:cs typeface="Source Code Pro Medium" charset="0"/>
              </a:rPr>
              <a:t>foo: </a:t>
            </a:r>
            <a:r>
              <a:rPr lang="en-US" sz="1463" dirty="0" smtClean="0">
                <a:solidFill>
                  <a:srgbClr val="025249"/>
                </a:solidFill>
                <a:latin typeface="Source Code Pro Medium" charset="0"/>
                <a:ea typeface="Source Code Pro Medium" charset="0"/>
                <a:cs typeface="Source Code Pro Medium" charset="0"/>
              </a:rPr>
              <a:t>string; // </a:t>
            </a:r>
            <a:r>
              <a:rPr lang="en-US" sz="1463" dirty="0" err="1" smtClean="0">
                <a:solidFill>
                  <a:srgbClr val="025249"/>
                </a:solidFill>
                <a:latin typeface="Source Code Pro Medium" charset="0"/>
                <a:ea typeface="Source Code Pro Medium" charset="0"/>
                <a:cs typeface="Source Code Pro Medium" charset="0"/>
              </a:rPr>
              <a:t>eingebaute</a:t>
            </a:r>
            <a:r>
              <a:rPr lang="en-US" sz="1463" dirty="0" smtClean="0">
                <a:solidFill>
                  <a:srgbClr val="025249"/>
                </a:solidFill>
                <a:latin typeface="Source Code Pro Medium" charset="0"/>
                <a:ea typeface="Source Code Pro Medium" charset="0"/>
                <a:cs typeface="Source Code Pro Medium" charset="0"/>
              </a:rPr>
              <a:t> </a:t>
            </a:r>
            <a:r>
              <a:rPr lang="en-US" sz="1463" dirty="0" err="1" smtClean="0">
                <a:solidFill>
                  <a:srgbClr val="025249"/>
                </a:solidFill>
                <a:latin typeface="Source Code Pro Medium" charset="0"/>
                <a:ea typeface="Source Code Pro Medium" charset="0"/>
                <a:cs typeface="Source Code Pro Medium" charset="0"/>
              </a:rPr>
              <a:t>Typen</a:t>
            </a:r>
            <a:r>
              <a:rPr lang="en-US" sz="1463" dirty="0" smtClean="0">
                <a:solidFill>
                  <a:srgbClr val="025249"/>
                </a:solidFill>
                <a:latin typeface="Source Code Pro Medium" charset="0"/>
                <a:ea typeface="Source Code Pro Medium" charset="0"/>
                <a:cs typeface="Source Code Pro Medium" charset="0"/>
              </a:rPr>
              <a:t> </a:t>
            </a:r>
            <a:r>
              <a:rPr lang="en-US" sz="1463" dirty="0" err="1" smtClean="0">
                <a:solidFill>
                  <a:srgbClr val="025249"/>
                </a:solidFill>
                <a:latin typeface="Source Code Pro Medium" charset="0"/>
                <a:ea typeface="Source Code Pro Medium" charset="0"/>
                <a:cs typeface="Source Code Pro Medium" charset="0"/>
              </a:rPr>
              <a:t>z.B</a:t>
            </a:r>
            <a:r>
              <a:rPr lang="en-US" sz="1463" dirty="0" smtClean="0">
                <a:solidFill>
                  <a:srgbClr val="025249"/>
                </a:solidFill>
                <a:latin typeface="Source Code Pro Medium" charset="0"/>
                <a:ea typeface="Source Code Pro Medium" charset="0"/>
                <a:cs typeface="Source Code Pro Medium" charset="0"/>
              </a:rPr>
              <a:t>: string, number, </a:t>
            </a:r>
            <a:r>
              <a:rPr lang="en-US" sz="1463" dirty="0" err="1" smtClean="0">
                <a:solidFill>
                  <a:srgbClr val="025249"/>
                </a:solidFill>
                <a:latin typeface="Source Code Pro Medium" charset="0"/>
                <a:ea typeface="Source Code Pro Medium" charset="0"/>
                <a:cs typeface="Source Code Pro Medium" charset="0"/>
              </a:rPr>
              <a:t>boolean</a:t>
            </a:r>
            <a:endParaRPr lang="en-US" sz="1463" dirty="0" smtClean="0">
              <a:solidFill>
                <a:srgbClr val="025249"/>
              </a:solidFill>
              <a:latin typeface="Source Code Pro Medium" charset="0"/>
              <a:ea typeface="Source Code Pro Medium" charset="0"/>
              <a:cs typeface="Source Code Pro Medium" charset="0"/>
            </a:endParaRPr>
          </a:p>
          <a:p>
            <a:pPr>
              <a:lnSpc>
                <a:spcPct val="120000"/>
              </a:lnSpc>
            </a:pPr>
            <a:endParaRPr lang="en-US" sz="1463" dirty="0" smtClean="0">
              <a:solidFill>
                <a:srgbClr val="025249"/>
              </a:solidFill>
              <a:latin typeface="Source Code Pro Medium" charset="0"/>
              <a:ea typeface="Source Code Pro Medium" charset="0"/>
              <a:cs typeface="Source Code Pro Medium" charset="0"/>
            </a:endParaRPr>
          </a:p>
          <a:p>
            <a:pPr>
              <a:lnSpc>
                <a:spcPct val="120000"/>
              </a:lnSpc>
            </a:pPr>
            <a:endParaRPr lang="en-US" sz="1463" b="1" dirty="0" smtClean="0">
              <a:solidFill>
                <a:srgbClr val="EF7D1D"/>
              </a:solidFill>
              <a:latin typeface="Source Code Pro" charset="0"/>
              <a:ea typeface="Source Code Pro" charset="0"/>
              <a:cs typeface="Source Code Pro" charset="0"/>
            </a:endParaRPr>
          </a:p>
          <a:p>
            <a:pPr>
              <a:lnSpc>
                <a:spcPct val="120000"/>
              </a:lnSpc>
            </a:pPr>
            <a:r>
              <a:rPr lang="en-US" sz="1463" b="1" dirty="0" err="1" smtClean="0">
                <a:solidFill>
                  <a:srgbClr val="EF7D1D"/>
                </a:solidFill>
                <a:latin typeface="Source Code Pro" charset="0"/>
                <a:ea typeface="Source Code Pro" charset="0"/>
                <a:cs typeface="Source Code Pro" charset="0"/>
              </a:rPr>
              <a:t>Funktionen</a:t>
            </a:r>
            <a:endParaRPr lang="en-US" sz="1463" b="1" dirty="0" smtClean="0">
              <a:solidFill>
                <a:srgbClr val="EF7D1D"/>
              </a:solidFill>
              <a:latin typeface="Source Code Pro" charset="0"/>
              <a:ea typeface="Source Code Pro" charset="0"/>
              <a:cs typeface="Source Code Pro" charset="0"/>
            </a:endParaRPr>
          </a:p>
          <a:p>
            <a:pPr>
              <a:lnSpc>
                <a:spcPct val="120000"/>
              </a:lnSpc>
            </a:pPr>
            <a:r>
              <a:rPr lang="en-US" sz="1463" dirty="0" smtClean="0">
                <a:solidFill>
                  <a:srgbClr val="025249"/>
                </a:solidFill>
                <a:latin typeface="Source Code Pro" charset="0"/>
                <a:ea typeface="Source Code Pro" charset="0"/>
                <a:cs typeface="Source Code Pro" charset="0"/>
              </a:rPr>
              <a:t>function </a:t>
            </a:r>
            <a:r>
              <a:rPr lang="en-US" sz="1463" dirty="0" err="1" smtClean="0">
                <a:solidFill>
                  <a:srgbClr val="025249"/>
                </a:solidFill>
                <a:latin typeface="Source Code Pro" charset="0"/>
                <a:ea typeface="Source Code Pro" charset="0"/>
                <a:cs typeface="Source Code Pro" charset="0"/>
              </a:rPr>
              <a:t>sayIt</a:t>
            </a:r>
            <a:r>
              <a:rPr lang="en-US" sz="1463" dirty="0" smtClean="0">
                <a:solidFill>
                  <a:srgbClr val="025249"/>
                </a:solidFill>
                <a:latin typeface="Source Code Pro" charset="0"/>
                <a:ea typeface="Source Code Pro" charset="0"/>
                <a:cs typeface="Source Code Pro" charset="0"/>
              </a:rPr>
              <a:t>(what: string) {</a:t>
            </a:r>
          </a:p>
          <a:p>
            <a:pPr>
              <a:lnSpc>
                <a:spcPct val="120000"/>
              </a:lnSpc>
            </a:pPr>
            <a:r>
              <a:rPr lang="en-US" sz="1463" dirty="0" smtClean="0">
                <a:solidFill>
                  <a:srgbClr val="025249"/>
                </a:solidFill>
                <a:latin typeface="Source Code Pro" charset="0"/>
                <a:ea typeface="Source Code Pro" charset="0"/>
                <a:cs typeface="Source Code Pro" charset="0"/>
              </a:rPr>
              <a:t>   return `Saying: ${what}`; </a:t>
            </a:r>
          </a:p>
          <a:p>
            <a:pPr>
              <a:lnSpc>
                <a:spcPct val="120000"/>
              </a:lnSpc>
            </a:pPr>
            <a:r>
              <a:rPr lang="en-US" sz="1463" dirty="0" smtClean="0">
                <a:solidFill>
                  <a:srgbClr val="025249"/>
                </a:solidFill>
                <a:latin typeface="Source Code Pro" charset="0"/>
                <a:ea typeface="Source Code Pro" charset="0"/>
                <a:cs typeface="Source Code Pro" charset="0"/>
              </a:rPr>
              <a:t>}</a:t>
            </a:r>
          </a:p>
          <a:p>
            <a:pPr>
              <a:lnSpc>
                <a:spcPct val="120000"/>
              </a:lnSpc>
            </a:pPr>
            <a:r>
              <a:rPr lang="en-US" sz="1463" dirty="0" err="1" smtClean="0">
                <a:solidFill>
                  <a:srgbClr val="025249"/>
                </a:solidFill>
                <a:latin typeface="Source Code Pro" charset="0"/>
                <a:ea typeface="Source Code Pro" charset="0"/>
                <a:cs typeface="Source Code Pro" charset="0"/>
              </a:rPr>
              <a:t>sayIt</a:t>
            </a:r>
            <a:r>
              <a:rPr lang="en-US" sz="1463" dirty="0" smtClean="0">
                <a:solidFill>
                  <a:srgbClr val="025249"/>
                </a:solidFill>
                <a:latin typeface="Source Code Pro" charset="0"/>
                <a:ea typeface="Source Code Pro" charset="0"/>
                <a:cs typeface="Source Code Pro" charset="0"/>
              </a:rPr>
              <a:t>('Klaus'); // OK</a:t>
            </a:r>
          </a:p>
          <a:p>
            <a:pPr>
              <a:lnSpc>
                <a:spcPct val="120000"/>
              </a:lnSpc>
            </a:pPr>
            <a:r>
              <a:rPr lang="en-US" sz="1463" dirty="0" err="1" smtClean="0">
                <a:solidFill>
                  <a:srgbClr val="025249"/>
                </a:solidFill>
                <a:latin typeface="Source Code Pro" charset="0"/>
                <a:ea typeface="Source Code Pro" charset="0"/>
                <a:cs typeface="Source Code Pro" charset="0"/>
              </a:rPr>
              <a:t>sayIt</a:t>
            </a:r>
            <a:r>
              <a:rPr lang="en-US" sz="1463" dirty="0" smtClean="0">
                <a:solidFill>
                  <a:srgbClr val="025249"/>
                </a:solidFill>
                <a:latin typeface="Source Code Pro" charset="0"/>
                <a:ea typeface="Source Code Pro" charset="0"/>
                <a:cs typeface="Source Code Pro" charset="0"/>
              </a:rPr>
              <a:t>(10); // </a:t>
            </a:r>
            <a:r>
              <a:rPr lang="en-US" sz="1463" dirty="0" err="1" smtClean="0">
                <a:solidFill>
                  <a:srgbClr val="025249"/>
                </a:solidFill>
                <a:latin typeface="Source Code Pro" charset="0"/>
                <a:ea typeface="Source Code Pro" charset="0"/>
                <a:cs typeface="Source Code Pro" charset="0"/>
              </a:rPr>
              <a:t>Fehler</a:t>
            </a:r>
            <a:r>
              <a:rPr lang="en-US" sz="1463" dirty="0" smtClean="0">
                <a:solidFill>
                  <a:srgbClr val="025249"/>
                </a:solidFill>
                <a:latin typeface="Source Code Pro" charset="0"/>
                <a:ea typeface="Source Code Pro" charset="0"/>
                <a:cs typeface="Source Code Pro" charset="0"/>
              </a:rPr>
              <a:t> (10 is not a string)</a:t>
            </a:r>
          </a:p>
          <a:p>
            <a:pPr>
              <a:lnSpc>
                <a:spcPct val="120000"/>
              </a:lnSpc>
            </a:pPr>
            <a:endParaRPr lang="en-US" sz="1463" dirty="0" smtClean="0">
              <a:solidFill>
                <a:srgbClr val="025249"/>
              </a:solidFill>
              <a:latin typeface="Source Code Pro" charset="0"/>
              <a:ea typeface="Source Code Pro" charset="0"/>
              <a:cs typeface="Source Code Pro" charset="0"/>
            </a:endParaRPr>
          </a:p>
        </p:txBody>
      </p:sp>
    </p:spTree>
    <p:extLst>
      <p:ext uri="{BB962C8B-B14F-4D97-AF65-F5344CB8AC3E}">
        <p14:creationId xmlns:p14="http://schemas.microsoft.com/office/powerpoint/2010/main" val="62928048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Typescript</a:t>
            </a:r>
            <a:r>
              <a:rPr lang="de-DE" dirty="0" smtClean="0"/>
              <a:t> - Syntax</a:t>
            </a:r>
            <a:endParaRPr lang="de-DE" dirty="0"/>
          </a:p>
        </p:txBody>
      </p:sp>
      <p:sp>
        <p:nvSpPr>
          <p:cNvPr id="3" name="Textfeld 2"/>
          <p:cNvSpPr txBox="1"/>
          <p:nvPr/>
        </p:nvSpPr>
        <p:spPr>
          <a:xfrm>
            <a:off x="203200" y="1268793"/>
            <a:ext cx="9499600" cy="504946"/>
          </a:xfrm>
          <a:prstGeom prst="rect">
            <a:avLst/>
          </a:prstGeom>
          <a:noFill/>
        </p:spPr>
        <p:txBody>
          <a:bodyPr wrap="square" rtlCol="0">
            <a:spAutoFit/>
          </a:bodyPr>
          <a:lstStyle/>
          <a:p>
            <a:pPr>
              <a:lnSpc>
                <a:spcPct val="120000"/>
              </a:lnSpc>
            </a:pPr>
            <a:r>
              <a:rPr lang="de-DE" sz="2400" b="1" dirty="0" smtClean="0">
                <a:solidFill>
                  <a:srgbClr val="EF7D1D"/>
                </a:solidFill>
                <a:latin typeface="Source Sans Pro" charset="0"/>
                <a:ea typeface="Source Sans Pro" charset="0"/>
                <a:cs typeface="Source Sans Pro" charset="0"/>
              </a:rPr>
              <a:t>Typen verwenden</a:t>
            </a:r>
          </a:p>
        </p:txBody>
      </p:sp>
      <p:sp>
        <p:nvSpPr>
          <p:cNvPr id="4" name="Textfeld 3"/>
          <p:cNvSpPr txBox="1"/>
          <p:nvPr/>
        </p:nvSpPr>
        <p:spPr>
          <a:xfrm>
            <a:off x="320736" y="1929621"/>
            <a:ext cx="9279032" cy="3781933"/>
          </a:xfrm>
          <a:prstGeom prst="rect">
            <a:avLst/>
          </a:prstGeom>
          <a:noFill/>
        </p:spPr>
        <p:txBody>
          <a:bodyPr wrap="square" lIns="0" tIns="0" rIns="0" bIns="0" rtlCol="0">
            <a:spAutoFit/>
          </a:bodyPr>
          <a:lstStyle/>
          <a:p>
            <a:pPr>
              <a:lnSpc>
                <a:spcPct val="120000"/>
              </a:lnSpc>
            </a:pPr>
            <a:r>
              <a:rPr lang="en-US" sz="1463" b="1" dirty="0" err="1" smtClean="0">
                <a:solidFill>
                  <a:srgbClr val="36544F"/>
                </a:solidFill>
                <a:latin typeface="Source Code Pro Medium" charset="0"/>
                <a:ea typeface="Source Code Pro Medium" charset="0"/>
                <a:cs typeface="Source Code Pro Medium" charset="0"/>
              </a:rPr>
              <a:t>Variablen</a:t>
            </a:r>
            <a:endParaRPr lang="en-US" sz="1463" b="1" dirty="0" smtClean="0">
              <a:solidFill>
                <a:srgbClr val="36544F"/>
              </a:solidFill>
              <a:latin typeface="Source Code Pro Medium" charset="0"/>
              <a:ea typeface="Source Code Pro Medium" charset="0"/>
              <a:cs typeface="Source Code Pro Medium" charset="0"/>
            </a:endParaRPr>
          </a:p>
          <a:p>
            <a:pPr>
              <a:lnSpc>
                <a:spcPct val="120000"/>
              </a:lnSpc>
            </a:pPr>
            <a:r>
              <a:rPr lang="en-US" sz="1463" dirty="0" smtClean="0">
                <a:solidFill>
                  <a:srgbClr val="025249"/>
                </a:solidFill>
                <a:latin typeface="Source Code Pro Medium" charset="0"/>
                <a:ea typeface="Source Code Pro Medium" charset="0"/>
                <a:cs typeface="Source Code Pro Medium" charset="0"/>
              </a:rPr>
              <a:t>let </a:t>
            </a:r>
            <a:r>
              <a:rPr lang="en-US" sz="1463" dirty="0">
                <a:solidFill>
                  <a:srgbClr val="025249"/>
                </a:solidFill>
                <a:latin typeface="Source Code Pro Medium" charset="0"/>
                <a:ea typeface="Source Code Pro Medium" charset="0"/>
                <a:cs typeface="Source Code Pro Medium" charset="0"/>
              </a:rPr>
              <a:t>foo: </a:t>
            </a:r>
            <a:r>
              <a:rPr lang="en-US" sz="1463" dirty="0" smtClean="0">
                <a:solidFill>
                  <a:srgbClr val="025249"/>
                </a:solidFill>
                <a:latin typeface="Source Code Pro Medium" charset="0"/>
                <a:ea typeface="Source Code Pro Medium" charset="0"/>
                <a:cs typeface="Source Code Pro Medium" charset="0"/>
              </a:rPr>
              <a:t>string; // </a:t>
            </a:r>
            <a:r>
              <a:rPr lang="en-US" sz="1463" dirty="0" err="1" smtClean="0">
                <a:solidFill>
                  <a:srgbClr val="025249"/>
                </a:solidFill>
                <a:latin typeface="Source Code Pro Medium" charset="0"/>
                <a:ea typeface="Source Code Pro Medium" charset="0"/>
                <a:cs typeface="Source Code Pro Medium" charset="0"/>
              </a:rPr>
              <a:t>eingebaute</a:t>
            </a:r>
            <a:r>
              <a:rPr lang="en-US" sz="1463" dirty="0" smtClean="0">
                <a:solidFill>
                  <a:srgbClr val="025249"/>
                </a:solidFill>
                <a:latin typeface="Source Code Pro Medium" charset="0"/>
                <a:ea typeface="Source Code Pro Medium" charset="0"/>
                <a:cs typeface="Source Code Pro Medium" charset="0"/>
              </a:rPr>
              <a:t> </a:t>
            </a:r>
            <a:r>
              <a:rPr lang="en-US" sz="1463" dirty="0" err="1" smtClean="0">
                <a:solidFill>
                  <a:srgbClr val="025249"/>
                </a:solidFill>
                <a:latin typeface="Source Code Pro Medium" charset="0"/>
                <a:ea typeface="Source Code Pro Medium" charset="0"/>
                <a:cs typeface="Source Code Pro Medium" charset="0"/>
              </a:rPr>
              <a:t>Typen</a:t>
            </a:r>
            <a:r>
              <a:rPr lang="en-US" sz="1463" dirty="0" smtClean="0">
                <a:solidFill>
                  <a:srgbClr val="025249"/>
                </a:solidFill>
                <a:latin typeface="Source Code Pro Medium" charset="0"/>
                <a:ea typeface="Source Code Pro Medium" charset="0"/>
                <a:cs typeface="Source Code Pro Medium" charset="0"/>
              </a:rPr>
              <a:t> </a:t>
            </a:r>
            <a:r>
              <a:rPr lang="en-US" sz="1463" dirty="0" err="1" smtClean="0">
                <a:solidFill>
                  <a:srgbClr val="025249"/>
                </a:solidFill>
                <a:latin typeface="Source Code Pro Medium" charset="0"/>
                <a:ea typeface="Source Code Pro Medium" charset="0"/>
                <a:cs typeface="Source Code Pro Medium" charset="0"/>
              </a:rPr>
              <a:t>z.B</a:t>
            </a:r>
            <a:r>
              <a:rPr lang="en-US" sz="1463" dirty="0" smtClean="0">
                <a:solidFill>
                  <a:srgbClr val="025249"/>
                </a:solidFill>
                <a:latin typeface="Source Code Pro Medium" charset="0"/>
                <a:ea typeface="Source Code Pro Medium" charset="0"/>
                <a:cs typeface="Source Code Pro Medium" charset="0"/>
              </a:rPr>
              <a:t>: string, number, </a:t>
            </a:r>
            <a:r>
              <a:rPr lang="en-US" sz="1463" dirty="0" err="1" smtClean="0">
                <a:solidFill>
                  <a:srgbClr val="025249"/>
                </a:solidFill>
                <a:latin typeface="Source Code Pro Medium" charset="0"/>
                <a:ea typeface="Source Code Pro Medium" charset="0"/>
                <a:cs typeface="Source Code Pro Medium" charset="0"/>
              </a:rPr>
              <a:t>boolean</a:t>
            </a:r>
            <a:endParaRPr lang="en-US" sz="1463" dirty="0" smtClean="0">
              <a:solidFill>
                <a:srgbClr val="025249"/>
              </a:solidFill>
              <a:latin typeface="Source Code Pro Medium" charset="0"/>
              <a:ea typeface="Source Code Pro Medium" charset="0"/>
              <a:cs typeface="Source Code Pro Medium" charset="0"/>
            </a:endParaRPr>
          </a:p>
          <a:p>
            <a:pPr>
              <a:lnSpc>
                <a:spcPct val="120000"/>
              </a:lnSpc>
            </a:pPr>
            <a:endParaRPr lang="en-US" sz="1463" b="1" dirty="0" smtClean="0">
              <a:solidFill>
                <a:srgbClr val="EF7D1D"/>
              </a:solidFill>
              <a:latin typeface="Source Code Pro" charset="0"/>
              <a:ea typeface="Source Code Pro" charset="0"/>
              <a:cs typeface="Source Code Pro" charset="0"/>
            </a:endParaRPr>
          </a:p>
          <a:p>
            <a:pPr>
              <a:lnSpc>
                <a:spcPct val="120000"/>
              </a:lnSpc>
            </a:pPr>
            <a:endParaRPr lang="en-US" sz="1463" b="1" dirty="0" smtClean="0">
              <a:solidFill>
                <a:srgbClr val="EF7D1D"/>
              </a:solidFill>
              <a:latin typeface="Source Code Pro" charset="0"/>
              <a:ea typeface="Source Code Pro" charset="0"/>
              <a:cs typeface="Source Code Pro" charset="0"/>
            </a:endParaRPr>
          </a:p>
          <a:p>
            <a:pPr>
              <a:lnSpc>
                <a:spcPct val="120000"/>
              </a:lnSpc>
            </a:pPr>
            <a:r>
              <a:rPr lang="en-US" sz="1463" b="1" dirty="0" err="1" smtClean="0">
                <a:solidFill>
                  <a:srgbClr val="36544F"/>
                </a:solidFill>
                <a:latin typeface="Source Code Pro" charset="0"/>
                <a:ea typeface="Source Code Pro" charset="0"/>
                <a:cs typeface="Source Code Pro" charset="0"/>
              </a:rPr>
              <a:t>Funktionen</a:t>
            </a:r>
            <a:endParaRPr lang="en-US" sz="1463" b="1" dirty="0">
              <a:solidFill>
                <a:srgbClr val="36544F"/>
              </a:solidFill>
              <a:latin typeface="Source Code Pro" charset="0"/>
              <a:ea typeface="Source Code Pro" charset="0"/>
              <a:cs typeface="Source Code Pro" charset="0"/>
            </a:endParaRPr>
          </a:p>
          <a:p>
            <a:pPr>
              <a:lnSpc>
                <a:spcPct val="120000"/>
              </a:lnSpc>
            </a:pPr>
            <a:r>
              <a:rPr lang="en-US" sz="1463" dirty="0">
                <a:solidFill>
                  <a:srgbClr val="025249"/>
                </a:solidFill>
                <a:latin typeface="Source Code Pro" charset="0"/>
                <a:ea typeface="Source Code Pro" charset="0"/>
                <a:cs typeface="Source Code Pro" charset="0"/>
              </a:rPr>
              <a:t>function </a:t>
            </a:r>
            <a:r>
              <a:rPr lang="en-US" sz="1463" dirty="0" err="1">
                <a:solidFill>
                  <a:srgbClr val="025249"/>
                </a:solidFill>
                <a:latin typeface="Source Code Pro" charset="0"/>
                <a:ea typeface="Source Code Pro" charset="0"/>
                <a:cs typeface="Source Code Pro" charset="0"/>
              </a:rPr>
              <a:t>sayIt</a:t>
            </a:r>
            <a:r>
              <a:rPr lang="en-US" sz="1463" dirty="0">
                <a:solidFill>
                  <a:srgbClr val="025249"/>
                </a:solidFill>
                <a:latin typeface="Source Code Pro" charset="0"/>
                <a:ea typeface="Source Code Pro" charset="0"/>
                <a:cs typeface="Source Code Pro" charset="0"/>
              </a:rPr>
              <a:t>(what: string) {</a:t>
            </a:r>
          </a:p>
          <a:p>
            <a:pPr>
              <a:lnSpc>
                <a:spcPct val="120000"/>
              </a:lnSpc>
            </a:pPr>
            <a:r>
              <a:rPr lang="en-US" sz="1463" dirty="0">
                <a:solidFill>
                  <a:srgbClr val="025249"/>
                </a:solidFill>
                <a:latin typeface="Source Code Pro" charset="0"/>
                <a:ea typeface="Source Code Pro" charset="0"/>
                <a:cs typeface="Source Code Pro" charset="0"/>
              </a:rPr>
              <a:t>   return `Saying: ${what}`; </a:t>
            </a:r>
          </a:p>
          <a:p>
            <a:pPr>
              <a:lnSpc>
                <a:spcPct val="120000"/>
              </a:lnSpc>
            </a:pPr>
            <a:r>
              <a:rPr lang="en-US" sz="1463" dirty="0">
                <a:solidFill>
                  <a:srgbClr val="025249"/>
                </a:solidFill>
                <a:latin typeface="Source Code Pro" charset="0"/>
                <a:ea typeface="Source Code Pro" charset="0"/>
                <a:cs typeface="Source Code Pro" charset="0"/>
              </a:rPr>
              <a:t>}</a:t>
            </a:r>
          </a:p>
          <a:p>
            <a:pPr>
              <a:lnSpc>
                <a:spcPct val="120000"/>
              </a:lnSpc>
            </a:pPr>
            <a:endParaRPr lang="en-US" sz="1463" dirty="0" smtClean="0">
              <a:solidFill>
                <a:srgbClr val="025249"/>
              </a:solidFill>
              <a:latin typeface="Source Code Pro" charset="0"/>
              <a:ea typeface="Source Code Pro" charset="0"/>
              <a:cs typeface="Source Code Pro" charset="0"/>
            </a:endParaRPr>
          </a:p>
          <a:p>
            <a:pPr>
              <a:lnSpc>
                <a:spcPct val="120000"/>
              </a:lnSpc>
            </a:pPr>
            <a:endParaRPr lang="en-US" sz="1463" dirty="0">
              <a:solidFill>
                <a:srgbClr val="025249"/>
              </a:solidFill>
              <a:latin typeface="Source Code Pro" charset="0"/>
              <a:ea typeface="Source Code Pro" charset="0"/>
              <a:cs typeface="Source Code Pro" charset="0"/>
            </a:endParaRPr>
          </a:p>
          <a:p>
            <a:pPr>
              <a:lnSpc>
                <a:spcPct val="120000"/>
              </a:lnSpc>
            </a:pPr>
            <a:r>
              <a:rPr lang="en-US" sz="1463" b="1" dirty="0" err="1">
                <a:solidFill>
                  <a:srgbClr val="EF7D1D"/>
                </a:solidFill>
                <a:latin typeface="Source Code Pro" charset="0"/>
                <a:ea typeface="Source Code Pro" charset="0"/>
                <a:cs typeface="Source Code Pro" charset="0"/>
              </a:rPr>
              <a:t>Angabe</a:t>
            </a:r>
            <a:r>
              <a:rPr lang="en-US" sz="1463" b="1" dirty="0">
                <a:solidFill>
                  <a:srgbClr val="EF7D1D"/>
                </a:solidFill>
                <a:latin typeface="Source Code Pro" charset="0"/>
                <a:ea typeface="Source Code Pro" charset="0"/>
                <a:cs typeface="Source Code Pro" charset="0"/>
              </a:rPr>
              <a:t> von </a:t>
            </a:r>
            <a:r>
              <a:rPr lang="en-US" sz="1463" b="1" dirty="0" err="1">
                <a:solidFill>
                  <a:srgbClr val="EF7D1D"/>
                </a:solidFill>
                <a:latin typeface="Source Code Pro" charset="0"/>
                <a:ea typeface="Source Code Pro" charset="0"/>
                <a:cs typeface="Source Code Pro" charset="0"/>
              </a:rPr>
              <a:t>Typen</a:t>
            </a:r>
            <a:r>
              <a:rPr lang="en-US" sz="1463" b="1" dirty="0">
                <a:solidFill>
                  <a:srgbClr val="EF7D1D"/>
                </a:solidFill>
                <a:latin typeface="Source Code Pro" charset="0"/>
                <a:ea typeface="Source Code Pro" charset="0"/>
                <a:cs typeface="Source Code Pro" charset="0"/>
              </a:rPr>
              <a:t> </a:t>
            </a:r>
            <a:r>
              <a:rPr lang="en-US" sz="1463" b="1" dirty="0" err="1">
                <a:solidFill>
                  <a:srgbClr val="EF7D1D"/>
                </a:solidFill>
                <a:latin typeface="Source Code Pro" charset="0"/>
                <a:ea typeface="Source Code Pro" charset="0"/>
                <a:cs typeface="Source Code Pro" charset="0"/>
              </a:rPr>
              <a:t>ist</a:t>
            </a:r>
            <a:r>
              <a:rPr lang="en-US" sz="1463" b="1" dirty="0">
                <a:solidFill>
                  <a:srgbClr val="EF7D1D"/>
                </a:solidFill>
                <a:latin typeface="Source Code Pro" charset="0"/>
                <a:ea typeface="Source Code Pro" charset="0"/>
                <a:cs typeface="Source Code Pro" charset="0"/>
              </a:rPr>
              <a:t> optional, </a:t>
            </a:r>
            <a:r>
              <a:rPr lang="en-US" sz="1463" b="1" dirty="0" err="1" smtClean="0">
                <a:solidFill>
                  <a:srgbClr val="EF7D1D"/>
                </a:solidFill>
                <a:latin typeface="Source Code Pro" charset="0"/>
                <a:ea typeface="Source Code Pro" charset="0"/>
                <a:cs typeface="Source Code Pro" charset="0"/>
              </a:rPr>
              <a:t>Typen</a:t>
            </a:r>
            <a:r>
              <a:rPr lang="en-US" sz="1463" b="1" dirty="0" smtClean="0">
                <a:solidFill>
                  <a:srgbClr val="EF7D1D"/>
                </a:solidFill>
                <a:latin typeface="Source Code Pro" charset="0"/>
                <a:ea typeface="Source Code Pro" charset="0"/>
                <a:cs typeface="Source Code Pro" charset="0"/>
              </a:rPr>
              <a:t> </a:t>
            </a:r>
            <a:r>
              <a:rPr lang="en-US" sz="1463" b="1" dirty="0" err="1" smtClean="0">
                <a:solidFill>
                  <a:srgbClr val="EF7D1D"/>
                </a:solidFill>
                <a:latin typeface="Source Code Pro" charset="0"/>
                <a:ea typeface="Source Code Pro" charset="0"/>
                <a:cs typeface="Source Code Pro" charset="0"/>
              </a:rPr>
              <a:t>werden</a:t>
            </a:r>
            <a:r>
              <a:rPr lang="en-US" sz="1463" b="1" dirty="0" smtClean="0">
                <a:solidFill>
                  <a:srgbClr val="EF7D1D"/>
                </a:solidFill>
                <a:latin typeface="Source Code Pro" charset="0"/>
                <a:ea typeface="Source Code Pro" charset="0"/>
                <a:cs typeface="Source Code Pro" charset="0"/>
              </a:rPr>
              <a:t> </a:t>
            </a:r>
            <a:r>
              <a:rPr lang="en-US" sz="1463" b="1" dirty="0" err="1" smtClean="0">
                <a:solidFill>
                  <a:srgbClr val="EF7D1D"/>
                </a:solidFill>
                <a:latin typeface="Source Code Pro" charset="0"/>
                <a:ea typeface="Source Code Pro" charset="0"/>
                <a:cs typeface="Source Code Pro" charset="0"/>
              </a:rPr>
              <a:t>dann</a:t>
            </a:r>
            <a:r>
              <a:rPr lang="en-US" sz="1463" b="1" dirty="0" smtClean="0">
                <a:solidFill>
                  <a:srgbClr val="EF7D1D"/>
                </a:solidFill>
                <a:latin typeface="Source Code Pro" charset="0"/>
                <a:ea typeface="Source Code Pro" charset="0"/>
                <a:cs typeface="Source Code Pro" charset="0"/>
              </a:rPr>
              <a:t> </a:t>
            </a:r>
            <a:r>
              <a:rPr lang="en-US" sz="1463" b="1" dirty="0" err="1" smtClean="0">
                <a:solidFill>
                  <a:srgbClr val="EF7D1D"/>
                </a:solidFill>
                <a:latin typeface="Source Code Pro" charset="0"/>
                <a:ea typeface="Source Code Pro" charset="0"/>
                <a:cs typeface="Source Code Pro" charset="0"/>
              </a:rPr>
              <a:t>abgeleitet</a:t>
            </a:r>
            <a:r>
              <a:rPr lang="en-US" sz="1463" b="1" dirty="0">
                <a:solidFill>
                  <a:srgbClr val="EF7D1D"/>
                </a:solidFill>
                <a:latin typeface="Source Code Pro" charset="0"/>
                <a:ea typeface="Source Code Pro" charset="0"/>
                <a:cs typeface="Source Code Pro" charset="0"/>
              </a:rPr>
              <a:t>:</a:t>
            </a:r>
          </a:p>
          <a:p>
            <a:pPr>
              <a:lnSpc>
                <a:spcPct val="120000"/>
              </a:lnSpc>
            </a:pPr>
            <a:r>
              <a:rPr lang="en-US" sz="1463" dirty="0">
                <a:solidFill>
                  <a:srgbClr val="025249"/>
                </a:solidFill>
                <a:latin typeface="Source Code Pro" charset="0"/>
                <a:ea typeface="Source Code Pro" charset="0"/>
                <a:cs typeface="Source Code Pro" charset="0"/>
              </a:rPr>
              <a:t>let </a:t>
            </a:r>
            <a:r>
              <a:rPr lang="en-US" sz="1463" dirty="0" smtClean="0">
                <a:solidFill>
                  <a:srgbClr val="025249"/>
                </a:solidFill>
                <a:latin typeface="Source Code Pro" charset="0"/>
                <a:ea typeface="Source Code Pro" charset="0"/>
                <a:cs typeface="Source Code Pro" charset="0"/>
              </a:rPr>
              <a:t>result = 7; </a:t>
            </a:r>
            <a:r>
              <a:rPr lang="en-US" sz="1463" dirty="0" err="1" smtClean="0">
                <a:solidFill>
                  <a:srgbClr val="025249"/>
                </a:solidFill>
                <a:latin typeface="Source Code Pro" charset="0"/>
                <a:ea typeface="Source Code Pro" charset="0"/>
                <a:cs typeface="Source Code Pro" charset="0"/>
              </a:rPr>
              <a:t>abgeleiteter</a:t>
            </a:r>
            <a:r>
              <a:rPr lang="en-US" sz="1463" dirty="0" smtClean="0">
                <a:solidFill>
                  <a:srgbClr val="025249"/>
                </a:solidFill>
                <a:latin typeface="Source Code Pro" charset="0"/>
                <a:ea typeface="Source Code Pro" charset="0"/>
                <a:cs typeface="Source Code Pro" charset="0"/>
              </a:rPr>
              <a:t> </a:t>
            </a:r>
            <a:r>
              <a:rPr lang="en-US" sz="1463" dirty="0" err="1" smtClean="0">
                <a:solidFill>
                  <a:srgbClr val="025249"/>
                </a:solidFill>
                <a:latin typeface="Source Code Pro" charset="0"/>
                <a:ea typeface="Source Code Pro" charset="0"/>
                <a:cs typeface="Source Code Pro" charset="0"/>
              </a:rPr>
              <a:t>Typ</a:t>
            </a:r>
            <a:r>
              <a:rPr lang="en-US" sz="1463" dirty="0" smtClean="0">
                <a:solidFill>
                  <a:srgbClr val="025249"/>
                </a:solidFill>
                <a:latin typeface="Source Code Pro" charset="0"/>
                <a:ea typeface="Source Code Pro" charset="0"/>
                <a:cs typeface="Source Code Pro" charset="0"/>
              </a:rPr>
              <a:t>: number</a:t>
            </a:r>
          </a:p>
          <a:p>
            <a:pPr>
              <a:lnSpc>
                <a:spcPct val="120000"/>
              </a:lnSpc>
            </a:pPr>
            <a:r>
              <a:rPr lang="en-US" sz="1463" dirty="0" smtClean="0">
                <a:solidFill>
                  <a:srgbClr val="025249"/>
                </a:solidFill>
                <a:latin typeface="Source Code Pro" charset="0"/>
                <a:ea typeface="Source Code Pro" charset="0"/>
                <a:cs typeface="Source Code Pro" charset="0"/>
              </a:rPr>
              <a:t>result </a:t>
            </a:r>
            <a:r>
              <a:rPr lang="en-US" sz="1463" dirty="0">
                <a:solidFill>
                  <a:srgbClr val="025249"/>
                </a:solidFill>
                <a:latin typeface="Source Code Pro" charset="0"/>
                <a:ea typeface="Source Code Pro" charset="0"/>
                <a:cs typeface="Source Code Pro" charset="0"/>
              </a:rPr>
              <a:t>= </a:t>
            </a:r>
            <a:r>
              <a:rPr lang="en-US" sz="1463" dirty="0" err="1">
                <a:solidFill>
                  <a:srgbClr val="025249"/>
                </a:solidFill>
                <a:latin typeface="Source Code Pro" charset="0"/>
                <a:ea typeface="Source Code Pro" charset="0"/>
                <a:cs typeface="Source Code Pro" charset="0"/>
              </a:rPr>
              <a:t>sayIt</a:t>
            </a:r>
            <a:r>
              <a:rPr lang="en-US" sz="1463" dirty="0">
                <a:solidFill>
                  <a:srgbClr val="025249"/>
                </a:solidFill>
                <a:latin typeface="Source Code Pro" charset="0"/>
                <a:ea typeface="Source Code Pro" charset="0"/>
                <a:cs typeface="Source Code Pro" charset="0"/>
              </a:rPr>
              <a:t>('Lars') // </a:t>
            </a:r>
            <a:r>
              <a:rPr lang="en-US" sz="1463" dirty="0" err="1" smtClean="0">
                <a:solidFill>
                  <a:srgbClr val="025249"/>
                </a:solidFill>
                <a:latin typeface="Source Code Pro" charset="0"/>
                <a:ea typeface="Source Code Pro" charset="0"/>
                <a:cs typeface="Source Code Pro" charset="0"/>
              </a:rPr>
              <a:t>Fehler</a:t>
            </a:r>
            <a:r>
              <a:rPr lang="en-US" sz="1463" dirty="0" smtClean="0">
                <a:solidFill>
                  <a:srgbClr val="025249"/>
                </a:solidFill>
                <a:latin typeface="Source Code Pro" charset="0"/>
                <a:ea typeface="Source Code Pro" charset="0"/>
                <a:cs typeface="Source Code Pro" charset="0"/>
              </a:rPr>
              <a:t> (</a:t>
            </a:r>
            <a:r>
              <a:rPr lang="en-US" sz="1463" dirty="0" err="1">
                <a:solidFill>
                  <a:srgbClr val="025249"/>
                </a:solidFill>
                <a:latin typeface="Source Code Pro" charset="0"/>
                <a:ea typeface="Source Code Pro" charset="0"/>
                <a:cs typeface="Source Code Pro" charset="0"/>
              </a:rPr>
              <a:t>a</a:t>
            </a:r>
            <a:r>
              <a:rPr lang="en-US" sz="1463" dirty="0" err="1" smtClean="0">
                <a:solidFill>
                  <a:srgbClr val="025249"/>
                </a:solidFill>
                <a:latin typeface="Source Code Pro" charset="0"/>
                <a:ea typeface="Source Code Pro" charset="0"/>
                <a:cs typeface="Source Code Pro" charset="0"/>
              </a:rPr>
              <a:t>bgeleiteter</a:t>
            </a:r>
            <a:r>
              <a:rPr lang="en-US" sz="1463" dirty="0" smtClean="0">
                <a:solidFill>
                  <a:srgbClr val="025249"/>
                </a:solidFill>
                <a:latin typeface="Source Code Pro" charset="0"/>
                <a:ea typeface="Source Code Pro" charset="0"/>
                <a:cs typeface="Source Code Pro" charset="0"/>
              </a:rPr>
              <a:t> </a:t>
            </a:r>
            <a:r>
              <a:rPr lang="en-US" sz="1463" dirty="0" err="1" smtClean="0">
                <a:solidFill>
                  <a:srgbClr val="025249"/>
                </a:solidFill>
                <a:latin typeface="Source Code Pro" charset="0"/>
                <a:ea typeface="Source Code Pro" charset="0"/>
                <a:cs typeface="Source Code Pro" charset="0"/>
              </a:rPr>
              <a:t>Typ</a:t>
            </a:r>
            <a:r>
              <a:rPr lang="en-US" sz="1463" dirty="0" smtClean="0">
                <a:solidFill>
                  <a:srgbClr val="025249"/>
                </a:solidFill>
                <a:latin typeface="Source Code Pro" charset="0"/>
                <a:ea typeface="Source Code Pro" charset="0"/>
                <a:cs typeface="Source Code Pro" charset="0"/>
              </a:rPr>
              <a:t> von </a:t>
            </a:r>
            <a:r>
              <a:rPr lang="en-US" sz="1463" b="1" dirty="0" err="1" smtClean="0">
                <a:solidFill>
                  <a:srgbClr val="025249"/>
                </a:solidFill>
                <a:latin typeface="Source Code Pro" charset="0"/>
                <a:ea typeface="Source Code Pro" charset="0"/>
                <a:cs typeface="Source Code Pro" charset="0"/>
              </a:rPr>
              <a:t>sayIt</a:t>
            </a:r>
            <a:r>
              <a:rPr lang="en-US" sz="1463" dirty="0" smtClean="0">
                <a:solidFill>
                  <a:srgbClr val="025249"/>
                </a:solidFill>
                <a:latin typeface="Source Code Pro" charset="0"/>
                <a:ea typeface="Source Code Pro" charset="0"/>
                <a:cs typeface="Source Code Pro" charset="0"/>
              </a:rPr>
              <a:t>: string)</a:t>
            </a:r>
            <a:endParaRPr lang="en-US" sz="1463" dirty="0">
              <a:solidFill>
                <a:srgbClr val="025249"/>
              </a:solidFill>
              <a:latin typeface="Source Code Pro" charset="0"/>
              <a:ea typeface="Source Code Pro" charset="0"/>
              <a:cs typeface="Source Code Pro" charset="0"/>
            </a:endParaRPr>
          </a:p>
          <a:p>
            <a:pPr>
              <a:lnSpc>
                <a:spcPct val="120000"/>
              </a:lnSpc>
            </a:pPr>
            <a:endParaRPr lang="en-US" sz="1463" dirty="0">
              <a:solidFill>
                <a:srgbClr val="025249"/>
              </a:solidFill>
              <a:latin typeface="Source Code Pro Medium" charset="0"/>
              <a:ea typeface="Source Code Pro Medium" charset="0"/>
              <a:cs typeface="Source Code Pro Medium" charset="0"/>
            </a:endParaRPr>
          </a:p>
        </p:txBody>
      </p:sp>
    </p:spTree>
    <p:extLst>
      <p:ext uri="{BB962C8B-B14F-4D97-AF65-F5344CB8AC3E}">
        <p14:creationId xmlns:p14="http://schemas.microsoft.com/office/powerpoint/2010/main" val="210768398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1154049" y="1755712"/>
            <a:ext cx="7597902" cy="692497"/>
          </a:xfrm>
          <a:prstGeom prst="rect">
            <a:avLst/>
          </a:prstGeom>
        </p:spPr>
        <p:txBody>
          <a:bodyPr wrap="square">
            <a:spAutoFit/>
          </a:bodyPr>
          <a:lstStyle/>
          <a:p>
            <a:pPr algn="ctr"/>
            <a:r>
              <a:rPr lang="de-DE" sz="3900" b="1" dirty="0">
                <a:solidFill>
                  <a:srgbClr val="EF7D1D"/>
                </a:solidFill>
                <a:latin typeface="Source Sans Pro Semibold" charset="0"/>
                <a:ea typeface="Source Sans Pro Semibold" charset="0"/>
                <a:cs typeface="Source Sans Pro Semibold" charset="0"/>
              </a:rPr>
              <a:t>SINGLE PAGE </a:t>
            </a:r>
            <a:r>
              <a:rPr lang="de-DE" sz="3900" b="1" dirty="0" smtClean="0">
                <a:solidFill>
                  <a:srgbClr val="EF7D1D"/>
                </a:solidFill>
                <a:latin typeface="Source Sans Pro Semibold" charset="0"/>
                <a:ea typeface="Source Sans Pro Semibold" charset="0"/>
                <a:cs typeface="Source Sans Pro Semibold" charset="0"/>
              </a:rPr>
              <a:t>APPLICATIONS</a:t>
            </a:r>
            <a:endParaRPr lang="de-DE" sz="3900" b="1" dirty="0">
              <a:solidFill>
                <a:srgbClr val="EF7D1D"/>
              </a:solidFill>
              <a:latin typeface="Source Sans Pro Semibold" charset="0"/>
              <a:ea typeface="Source Sans Pro Semibold" charset="0"/>
              <a:cs typeface="Source Sans Pro Semibold" charset="0"/>
            </a:endParaRPr>
          </a:p>
        </p:txBody>
      </p:sp>
      <p:sp>
        <p:nvSpPr>
          <p:cNvPr id="2" name="Titel 1"/>
          <p:cNvSpPr>
            <a:spLocks noGrp="1"/>
          </p:cNvSpPr>
          <p:nvPr>
            <p:ph type="title"/>
          </p:nvPr>
        </p:nvSpPr>
        <p:spPr/>
        <p:txBody>
          <a:bodyPr/>
          <a:lstStyle/>
          <a:p>
            <a:endParaRPr lang="de-DE"/>
          </a:p>
        </p:txBody>
      </p:sp>
    </p:spTree>
    <p:extLst>
      <p:ext uri="{BB962C8B-B14F-4D97-AF65-F5344CB8AC3E}">
        <p14:creationId xmlns:p14="http://schemas.microsoft.com/office/powerpoint/2010/main" val="99065436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Typescript</a:t>
            </a:r>
            <a:r>
              <a:rPr lang="de-DE" dirty="0" smtClean="0"/>
              <a:t> - Syntax</a:t>
            </a:r>
            <a:endParaRPr lang="de-DE" dirty="0"/>
          </a:p>
        </p:txBody>
      </p:sp>
      <p:sp>
        <p:nvSpPr>
          <p:cNvPr id="3" name="Textfeld 2"/>
          <p:cNvSpPr txBox="1"/>
          <p:nvPr/>
        </p:nvSpPr>
        <p:spPr>
          <a:xfrm>
            <a:off x="203200" y="1268793"/>
            <a:ext cx="9499600" cy="504946"/>
          </a:xfrm>
          <a:prstGeom prst="rect">
            <a:avLst/>
          </a:prstGeom>
          <a:noFill/>
        </p:spPr>
        <p:txBody>
          <a:bodyPr wrap="square" rtlCol="0">
            <a:spAutoFit/>
          </a:bodyPr>
          <a:lstStyle/>
          <a:p>
            <a:pPr>
              <a:lnSpc>
                <a:spcPct val="120000"/>
              </a:lnSpc>
            </a:pPr>
            <a:r>
              <a:rPr lang="de-DE" sz="2400" b="1" dirty="0" smtClean="0">
                <a:solidFill>
                  <a:srgbClr val="EF7D1D"/>
                </a:solidFill>
                <a:latin typeface="Source Sans Pro" charset="0"/>
                <a:ea typeface="Source Sans Pro" charset="0"/>
                <a:cs typeface="Source Sans Pro" charset="0"/>
              </a:rPr>
              <a:t>Eigene Typen definieren</a:t>
            </a:r>
          </a:p>
        </p:txBody>
      </p:sp>
      <p:sp>
        <p:nvSpPr>
          <p:cNvPr id="4" name="Textfeld 3"/>
          <p:cNvSpPr txBox="1"/>
          <p:nvPr/>
        </p:nvSpPr>
        <p:spPr>
          <a:xfrm>
            <a:off x="320736" y="1929621"/>
            <a:ext cx="9279032" cy="1890967"/>
          </a:xfrm>
          <a:prstGeom prst="rect">
            <a:avLst/>
          </a:prstGeom>
          <a:noFill/>
        </p:spPr>
        <p:txBody>
          <a:bodyPr wrap="square" lIns="0" tIns="0" rIns="0" bIns="0" rtlCol="0">
            <a:spAutoFit/>
          </a:bodyPr>
          <a:lstStyle/>
          <a:p>
            <a:pPr>
              <a:lnSpc>
                <a:spcPct val="120000"/>
              </a:lnSpc>
            </a:pPr>
            <a:r>
              <a:rPr lang="en-US" sz="1463" dirty="0" smtClean="0">
                <a:solidFill>
                  <a:schemeClr val="accent2">
                    <a:lumMod val="75000"/>
                  </a:schemeClr>
                </a:solidFill>
                <a:latin typeface="Source Code Pro Medium" charset="0"/>
                <a:ea typeface="Source Code Pro Medium" charset="0"/>
                <a:cs typeface="Source Code Pro Medium" charset="0"/>
              </a:rPr>
              <a:t>type</a:t>
            </a:r>
            <a:r>
              <a:rPr lang="en-US" sz="1463" dirty="0" smtClean="0">
                <a:solidFill>
                  <a:srgbClr val="36544F"/>
                </a:solidFill>
                <a:latin typeface="Source Code Pro Medium" charset="0"/>
                <a:ea typeface="Source Code Pro Medium" charset="0"/>
                <a:cs typeface="Source Code Pro Medium" charset="0"/>
              </a:rPr>
              <a:t> Person = {              // </a:t>
            </a:r>
            <a:r>
              <a:rPr lang="en-US" sz="1463" dirty="0" err="1" smtClean="0">
                <a:solidFill>
                  <a:srgbClr val="36544F"/>
                </a:solidFill>
                <a:latin typeface="Source Code Pro Medium" charset="0"/>
                <a:ea typeface="Source Code Pro Medium" charset="0"/>
                <a:cs typeface="Source Code Pro Medium" charset="0"/>
              </a:rPr>
              <a:t>Alternativ</a:t>
            </a:r>
            <a:r>
              <a:rPr lang="en-US" sz="1463" dirty="0" smtClean="0">
                <a:solidFill>
                  <a:srgbClr val="36544F"/>
                </a:solidFill>
                <a:latin typeface="Source Code Pro Medium" charset="0"/>
                <a:ea typeface="Source Code Pro Medium" charset="0"/>
                <a:cs typeface="Source Code Pro Medium" charset="0"/>
              </a:rPr>
              <a:t>: interface</a:t>
            </a:r>
          </a:p>
          <a:p>
            <a:pPr>
              <a:lnSpc>
                <a:spcPct val="120000"/>
              </a:lnSpc>
            </a:pPr>
            <a:r>
              <a:rPr lang="en-US" sz="1463" dirty="0">
                <a:solidFill>
                  <a:srgbClr val="36544F"/>
                </a:solidFill>
                <a:latin typeface="Source Code Pro Medium" charset="0"/>
                <a:ea typeface="Source Code Pro Medium" charset="0"/>
                <a:cs typeface="Source Code Pro Medium" charset="0"/>
              </a:rPr>
              <a:t> </a:t>
            </a:r>
            <a:r>
              <a:rPr lang="en-US" sz="1463" dirty="0" smtClean="0">
                <a:solidFill>
                  <a:srgbClr val="36544F"/>
                </a:solidFill>
                <a:latin typeface="Source Code Pro Medium" charset="0"/>
                <a:ea typeface="Source Code Pro Medium" charset="0"/>
                <a:cs typeface="Source Code Pro Medium" charset="0"/>
              </a:rPr>
              <a:t> </a:t>
            </a:r>
            <a:r>
              <a:rPr lang="en-US" sz="1463" dirty="0" err="1" smtClean="0">
                <a:solidFill>
                  <a:srgbClr val="36544F"/>
                </a:solidFill>
                <a:latin typeface="Source Code Pro Medium" charset="0"/>
                <a:ea typeface="Source Code Pro Medium" charset="0"/>
                <a:cs typeface="Source Code Pro Medium" charset="0"/>
              </a:rPr>
              <a:t>firstName</a:t>
            </a:r>
            <a:r>
              <a:rPr lang="en-US" sz="1463" dirty="0" smtClean="0">
                <a:solidFill>
                  <a:srgbClr val="36544F"/>
                </a:solidFill>
                <a:latin typeface="Source Code Pro Medium" charset="0"/>
                <a:ea typeface="Source Code Pro Medium" charset="0"/>
                <a:cs typeface="Source Code Pro Medium" charset="0"/>
              </a:rPr>
              <a:t>: string, </a:t>
            </a:r>
          </a:p>
          <a:p>
            <a:pPr>
              <a:lnSpc>
                <a:spcPct val="120000"/>
              </a:lnSpc>
            </a:pPr>
            <a:r>
              <a:rPr lang="en-US" sz="1463" dirty="0">
                <a:solidFill>
                  <a:srgbClr val="36544F"/>
                </a:solidFill>
                <a:latin typeface="Source Code Pro Medium" charset="0"/>
                <a:ea typeface="Source Code Pro Medium" charset="0"/>
                <a:cs typeface="Source Code Pro Medium" charset="0"/>
              </a:rPr>
              <a:t> </a:t>
            </a:r>
            <a:r>
              <a:rPr lang="en-US" sz="1463" dirty="0" smtClean="0">
                <a:solidFill>
                  <a:srgbClr val="36544F"/>
                </a:solidFill>
                <a:latin typeface="Source Code Pro Medium" charset="0"/>
                <a:ea typeface="Source Code Pro Medium" charset="0"/>
                <a:cs typeface="Source Code Pro Medium" charset="0"/>
              </a:rPr>
              <a:t> </a:t>
            </a:r>
            <a:r>
              <a:rPr lang="en-US" sz="1463" dirty="0" err="1" smtClean="0">
                <a:solidFill>
                  <a:srgbClr val="36544F"/>
                </a:solidFill>
                <a:latin typeface="Source Code Pro Medium" charset="0"/>
                <a:ea typeface="Source Code Pro Medium" charset="0"/>
                <a:cs typeface="Source Code Pro Medium" charset="0"/>
              </a:rPr>
              <a:t>lastName</a:t>
            </a:r>
            <a:r>
              <a:rPr lang="en-US" sz="1463" dirty="0" smtClean="0">
                <a:solidFill>
                  <a:srgbClr val="36544F"/>
                </a:solidFill>
                <a:latin typeface="Source Code Pro Medium" charset="0"/>
                <a:ea typeface="Source Code Pro Medium" charset="0"/>
                <a:cs typeface="Source Code Pro Medium" charset="0"/>
              </a:rPr>
              <a:t>: </a:t>
            </a:r>
            <a:r>
              <a:rPr lang="en-US" sz="1463" dirty="0" err="1" smtClean="0">
                <a:solidFill>
                  <a:srgbClr val="36544F"/>
                </a:solidFill>
                <a:latin typeface="Source Code Pro Medium" charset="0"/>
                <a:ea typeface="Source Code Pro Medium" charset="0"/>
                <a:cs typeface="Source Code Pro Medium" charset="0"/>
              </a:rPr>
              <a:t>string|null</a:t>
            </a:r>
            <a:r>
              <a:rPr lang="en-US" sz="1463" dirty="0" smtClean="0">
                <a:solidFill>
                  <a:srgbClr val="36544F"/>
                </a:solidFill>
                <a:latin typeface="Source Code Pro Medium" charset="0"/>
                <a:ea typeface="Source Code Pro Medium" charset="0"/>
                <a:cs typeface="Source Code Pro Medium" charset="0"/>
              </a:rPr>
              <a:t>,     // </a:t>
            </a:r>
            <a:r>
              <a:rPr lang="en-US" sz="1463" dirty="0" err="1" smtClean="0">
                <a:solidFill>
                  <a:srgbClr val="36544F"/>
                </a:solidFill>
                <a:latin typeface="Source Code Pro Medium" charset="0"/>
                <a:ea typeface="Source Code Pro Medium" charset="0"/>
                <a:cs typeface="Source Code Pro Medium" charset="0"/>
              </a:rPr>
              <a:t>nullable</a:t>
            </a:r>
            <a:r>
              <a:rPr lang="en-US" sz="1463" dirty="0" smtClean="0">
                <a:solidFill>
                  <a:srgbClr val="36544F"/>
                </a:solidFill>
                <a:latin typeface="Source Code Pro Medium" charset="0"/>
                <a:ea typeface="Source Code Pro Medium" charset="0"/>
                <a:cs typeface="Source Code Pro Medium" charset="0"/>
              </a:rPr>
              <a:t> </a:t>
            </a:r>
            <a:r>
              <a:rPr lang="en-US" sz="1463" dirty="0" err="1" smtClean="0">
                <a:solidFill>
                  <a:srgbClr val="36544F"/>
                </a:solidFill>
                <a:latin typeface="Source Code Pro Medium" charset="0"/>
                <a:ea typeface="Source Code Pro Medium" charset="0"/>
                <a:cs typeface="Source Code Pro Medium" charset="0"/>
              </a:rPr>
              <a:t>Typ</a:t>
            </a:r>
            <a:r>
              <a:rPr lang="en-US" sz="1463" dirty="0" smtClean="0">
                <a:solidFill>
                  <a:srgbClr val="36544F"/>
                </a:solidFill>
                <a:latin typeface="Source Code Pro Medium" charset="0"/>
                <a:ea typeface="Source Code Pro Medium" charset="0"/>
                <a:cs typeface="Source Code Pro Medium" charset="0"/>
              </a:rPr>
              <a:t> ("</a:t>
            </a:r>
            <a:r>
              <a:rPr lang="en-US" sz="1463" dirty="0" err="1" smtClean="0">
                <a:solidFill>
                  <a:srgbClr val="36544F"/>
                </a:solidFill>
                <a:latin typeface="Source Code Pro Medium" charset="0"/>
                <a:ea typeface="Source Code Pro Medium" charset="0"/>
                <a:cs typeface="Source Code Pro Medium" charset="0"/>
              </a:rPr>
              <a:t>ein</a:t>
            </a:r>
            <a:r>
              <a:rPr lang="en-US" sz="1463" dirty="0" smtClean="0">
                <a:solidFill>
                  <a:srgbClr val="36544F"/>
                </a:solidFill>
                <a:latin typeface="Source Code Pro Medium" charset="0"/>
                <a:ea typeface="Source Code Pro Medium" charset="0"/>
                <a:cs typeface="Source Code Pro Medium" charset="0"/>
              </a:rPr>
              <a:t> String </a:t>
            </a:r>
            <a:r>
              <a:rPr lang="en-US" sz="1463" dirty="0" err="1" smtClean="0">
                <a:solidFill>
                  <a:srgbClr val="36544F"/>
                </a:solidFill>
                <a:latin typeface="Source Code Pro Medium" charset="0"/>
                <a:ea typeface="Source Code Pro Medium" charset="0"/>
                <a:cs typeface="Source Code Pro Medium" charset="0"/>
              </a:rPr>
              <a:t>oder</a:t>
            </a:r>
            <a:r>
              <a:rPr lang="en-US" sz="1463" dirty="0" smtClean="0">
                <a:solidFill>
                  <a:srgbClr val="36544F"/>
                </a:solidFill>
                <a:latin typeface="Source Code Pro Medium" charset="0"/>
                <a:ea typeface="Source Code Pro Medium" charset="0"/>
                <a:cs typeface="Source Code Pro Medium" charset="0"/>
              </a:rPr>
              <a:t> null")</a:t>
            </a:r>
          </a:p>
          <a:p>
            <a:pPr>
              <a:lnSpc>
                <a:spcPct val="120000"/>
              </a:lnSpc>
            </a:pPr>
            <a:r>
              <a:rPr lang="en-US" sz="1463" dirty="0">
                <a:solidFill>
                  <a:srgbClr val="36544F"/>
                </a:solidFill>
                <a:latin typeface="Source Code Pro Medium" charset="0"/>
                <a:ea typeface="Source Code Pro Medium" charset="0"/>
                <a:cs typeface="Source Code Pro Medium" charset="0"/>
              </a:rPr>
              <a:t> </a:t>
            </a:r>
            <a:r>
              <a:rPr lang="en-US" sz="1463" dirty="0" smtClean="0">
                <a:solidFill>
                  <a:srgbClr val="36544F"/>
                </a:solidFill>
                <a:latin typeface="Source Code Pro Medium" charset="0"/>
                <a:ea typeface="Source Code Pro Medium" charset="0"/>
                <a:cs typeface="Source Code Pro Medium" charset="0"/>
              </a:rPr>
              <a:t> age?: number               // </a:t>
            </a:r>
            <a:r>
              <a:rPr lang="en-US" sz="1463" dirty="0" err="1" smtClean="0">
                <a:solidFill>
                  <a:srgbClr val="36544F"/>
                </a:solidFill>
                <a:latin typeface="Source Code Pro Medium" charset="0"/>
                <a:ea typeface="Source Code Pro Medium" charset="0"/>
                <a:cs typeface="Source Code Pro Medium" charset="0"/>
              </a:rPr>
              <a:t>optionaler</a:t>
            </a:r>
            <a:r>
              <a:rPr lang="en-US" sz="1463" dirty="0" smtClean="0">
                <a:solidFill>
                  <a:srgbClr val="36544F"/>
                </a:solidFill>
                <a:latin typeface="Source Code Pro Medium" charset="0"/>
                <a:ea typeface="Source Code Pro Medium" charset="0"/>
                <a:cs typeface="Source Code Pro Medium" charset="0"/>
              </a:rPr>
              <a:t> </a:t>
            </a:r>
            <a:r>
              <a:rPr lang="en-US" sz="1463" dirty="0" err="1" smtClean="0">
                <a:solidFill>
                  <a:srgbClr val="36544F"/>
                </a:solidFill>
                <a:latin typeface="Source Code Pro Medium" charset="0"/>
                <a:ea typeface="Source Code Pro Medium" charset="0"/>
                <a:cs typeface="Source Code Pro Medium" charset="0"/>
              </a:rPr>
              <a:t>Typ</a:t>
            </a:r>
            <a:endParaRPr lang="en-US" sz="1463" dirty="0" smtClean="0">
              <a:solidFill>
                <a:srgbClr val="36544F"/>
              </a:solidFill>
              <a:latin typeface="Source Code Pro Medium" charset="0"/>
              <a:ea typeface="Source Code Pro Medium" charset="0"/>
              <a:cs typeface="Source Code Pro Medium" charset="0"/>
            </a:endParaRPr>
          </a:p>
          <a:p>
            <a:pPr>
              <a:lnSpc>
                <a:spcPct val="120000"/>
              </a:lnSpc>
            </a:pPr>
            <a:r>
              <a:rPr lang="en-US" sz="1463" dirty="0" smtClean="0">
                <a:solidFill>
                  <a:srgbClr val="36544F"/>
                </a:solidFill>
                <a:latin typeface="Source Code Pro Medium" charset="0"/>
                <a:ea typeface="Source Code Pro Medium" charset="0"/>
                <a:cs typeface="Source Code Pro Medium" charset="0"/>
              </a:rPr>
              <a:t>}</a:t>
            </a:r>
          </a:p>
          <a:p>
            <a:pPr>
              <a:lnSpc>
                <a:spcPct val="120000"/>
              </a:lnSpc>
            </a:pPr>
            <a:endParaRPr lang="en-US" sz="1463" dirty="0" smtClean="0">
              <a:solidFill>
                <a:srgbClr val="36544F"/>
              </a:solidFill>
              <a:latin typeface="Source Code Pro Medium" charset="0"/>
              <a:ea typeface="Source Code Pro Medium" charset="0"/>
              <a:cs typeface="Source Code Pro Medium" charset="0"/>
            </a:endParaRPr>
          </a:p>
          <a:p>
            <a:pPr>
              <a:lnSpc>
                <a:spcPct val="120000"/>
              </a:lnSpc>
            </a:pPr>
            <a:endParaRPr lang="en-US" sz="1463" dirty="0" smtClean="0">
              <a:solidFill>
                <a:srgbClr val="36544F"/>
              </a:solidFill>
              <a:latin typeface="Source Code Pro Medium" charset="0"/>
              <a:ea typeface="Source Code Pro Medium" charset="0"/>
              <a:cs typeface="Source Code Pro Medium" charset="0"/>
            </a:endParaRPr>
          </a:p>
        </p:txBody>
      </p:sp>
    </p:spTree>
    <p:extLst>
      <p:ext uri="{BB962C8B-B14F-4D97-AF65-F5344CB8AC3E}">
        <p14:creationId xmlns:p14="http://schemas.microsoft.com/office/powerpoint/2010/main" val="89344260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Typescript</a:t>
            </a:r>
            <a:r>
              <a:rPr lang="de-DE" dirty="0" smtClean="0"/>
              <a:t> - Syntax</a:t>
            </a:r>
            <a:endParaRPr lang="de-DE" dirty="0"/>
          </a:p>
        </p:txBody>
      </p:sp>
      <p:sp>
        <p:nvSpPr>
          <p:cNvPr id="3" name="Textfeld 2"/>
          <p:cNvSpPr txBox="1"/>
          <p:nvPr/>
        </p:nvSpPr>
        <p:spPr>
          <a:xfrm>
            <a:off x="203200" y="1268793"/>
            <a:ext cx="9499600" cy="535531"/>
          </a:xfrm>
          <a:prstGeom prst="rect">
            <a:avLst/>
          </a:prstGeom>
          <a:noFill/>
        </p:spPr>
        <p:txBody>
          <a:bodyPr wrap="square" rtlCol="0">
            <a:spAutoFit/>
          </a:bodyPr>
          <a:lstStyle/>
          <a:p>
            <a:pPr>
              <a:lnSpc>
                <a:spcPct val="120000"/>
              </a:lnSpc>
            </a:pPr>
            <a:r>
              <a:rPr lang="de-DE" sz="2400" b="1" dirty="0" smtClean="0">
                <a:solidFill>
                  <a:srgbClr val="EF7D1D"/>
                </a:solidFill>
                <a:latin typeface="Source Sans Pro" charset="0"/>
                <a:ea typeface="Source Sans Pro" charset="0"/>
                <a:cs typeface="Source Sans Pro" charset="0"/>
              </a:rPr>
              <a:t>Eigene Typen definieren und verwenden</a:t>
            </a:r>
          </a:p>
        </p:txBody>
      </p:sp>
      <p:sp>
        <p:nvSpPr>
          <p:cNvPr id="4" name="Textfeld 3"/>
          <p:cNvSpPr txBox="1"/>
          <p:nvPr/>
        </p:nvSpPr>
        <p:spPr>
          <a:xfrm>
            <a:off x="320736" y="1929621"/>
            <a:ext cx="9279032" cy="4052071"/>
          </a:xfrm>
          <a:prstGeom prst="rect">
            <a:avLst/>
          </a:prstGeom>
          <a:noFill/>
        </p:spPr>
        <p:txBody>
          <a:bodyPr wrap="square" lIns="0" tIns="0" rIns="0" bIns="0" rtlCol="0">
            <a:spAutoFit/>
          </a:bodyPr>
          <a:lstStyle/>
          <a:p>
            <a:pPr>
              <a:lnSpc>
                <a:spcPct val="120000"/>
              </a:lnSpc>
            </a:pPr>
            <a:r>
              <a:rPr lang="en-US" sz="1463" dirty="0" smtClean="0">
                <a:solidFill>
                  <a:schemeClr val="accent2">
                    <a:lumMod val="75000"/>
                  </a:schemeClr>
                </a:solidFill>
                <a:latin typeface="Source Code Pro Medium" charset="0"/>
                <a:ea typeface="Source Code Pro Medium" charset="0"/>
                <a:cs typeface="Source Code Pro Medium" charset="0"/>
              </a:rPr>
              <a:t>type</a:t>
            </a:r>
            <a:r>
              <a:rPr lang="en-US" sz="1463" dirty="0" smtClean="0">
                <a:solidFill>
                  <a:srgbClr val="36544F"/>
                </a:solidFill>
                <a:latin typeface="Source Code Pro Medium" charset="0"/>
                <a:ea typeface="Source Code Pro Medium" charset="0"/>
                <a:cs typeface="Source Code Pro Medium" charset="0"/>
              </a:rPr>
              <a:t> Person = {              // </a:t>
            </a:r>
            <a:r>
              <a:rPr lang="en-US" sz="1463" dirty="0" err="1" smtClean="0">
                <a:solidFill>
                  <a:srgbClr val="36544F"/>
                </a:solidFill>
                <a:latin typeface="Source Code Pro Medium" charset="0"/>
                <a:ea typeface="Source Code Pro Medium" charset="0"/>
                <a:cs typeface="Source Code Pro Medium" charset="0"/>
              </a:rPr>
              <a:t>Alternativ</a:t>
            </a:r>
            <a:r>
              <a:rPr lang="en-US" sz="1463" dirty="0" smtClean="0">
                <a:solidFill>
                  <a:srgbClr val="36544F"/>
                </a:solidFill>
                <a:latin typeface="Source Code Pro Medium" charset="0"/>
                <a:ea typeface="Source Code Pro Medium" charset="0"/>
                <a:cs typeface="Source Code Pro Medium" charset="0"/>
              </a:rPr>
              <a:t>: interface</a:t>
            </a:r>
          </a:p>
          <a:p>
            <a:pPr>
              <a:lnSpc>
                <a:spcPct val="120000"/>
              </a:lnSpc>
            </a:pPr>
            <a:r>
              <a:rPr lang="en-US" sz="1463" dirty="0">
                <a:solidFill>
                  <a:srgbClr val="36544F"/>
                </a:solidFill>
                <a:latin typeface="Source Code Pro Medium" charset="0"/>
                <a:ea typeface="Source Code Pro Medium" charset="0"/>
                <a:cs typeface="Source Code Pro Medium" charset="0"/>
              </a:rPr>
              <a:t> </a:t>
            </a:r>
            <a:r>
              <a:rPr lang="en-US" sz="1463" dirty="0" smtClean="0">
                <a:solidFill>
                  <a:srgbClr val="36544F"/>
                </a:solidFill>
                <a:latin typeface="Source Code Pro Medium" charset="0"/>
                <a:ea typeface="Source Code Pro Medium" charset="0"/>
                <a:cs typeface="Source Code Pro Medium" charset="0"/>
              </a:rPr>
              <a:t> </a:t>
            </a:r>
            <a:r>
              <a:rPr lang="en-US" sz="1463" dirty="0" err="1" smtClean="0">
                <a:solidFill>
                  <a:srgbClr val="36544F"/>
                </a:solidFill>
                <a:latin typeface="Source Code Pro Medium" charset="0"/>
                <a:ea typeface="Source Code Pro Medium" charset="0"/>
                <a:cs typeface="Source Code Pro Medium" charset="0"/>
              </a:rPr>
              <a:t>firstName</a:t>
            </a:r>
            <a:r>
              <a:rPr lang="en-US" sz="1463" dirty="0" smtClean="0">
                <a:solidFill>
                  <a:srgbClr val="36544F"/>
                </a:solidFill>
                <a:latin typeface="Source Code Pro Medium" charset="0"/>
                <a:ea typeface="Source Code Pro Medium" charset="0"/>
                <a:cs typeface="Source Code Pro Medium" charset="0"/>
              </a:rPr>
              <a:t>: string, </a:t>
            </a:r>
          </a:p>
          <a:p>
            <a:pPr>
              <a:lnSpc>
                <a:spcPct val="120000"/>
              </a:lnSpc>
            </a:pPr>
            <a:r>
              <a:rPr lang="en-US" sz="1463" dirty="0">
                <a:solidFill>
                  <a:srgbClr val="36544F"/>
                </a:solidFill>
                <a:latin typeface="Source Code Pro Medium" charset="0"/>
                <a:ea typeface="Source Code Pro Medium" charset="0"/>
                <a:cs typeface="Source Code Pro Medium" charset="0"/>
              </a:rPr>
              <a:t> </a:t>
            </a:r>
            <a:r>
              <a:rPr lang="en-US" sz="1463" dirty="0" smtClean="0">
                <a:solidFill>
                  <a:srgbClr val="36544F"/>
                </a:solidFill>
                <a:latin typeface="Source Code Pro Medium" charset="0"/>
                <a:ea typeface="Source Code Pro Medium" charset="0"/>
                <a:cs typeface="Source Code Pro Medium" charset="0"/>
              </a:rPr>
              <a:t> </a:t>
            </a:r>
            <a:r>
              <a:rPr lang="en-US" sz="1463" dirty="0" err="1" smtClean="0">
                <a:solidFill>
                  <a:srgbClr val="36544F"/>
                </a:solidFill>
                <a:latin typeface="Source Code Pro Medium" charset="0"/>
                <a:ea typeface="Source Code Pro Medium" charset="0"/>
                <a:cs typeface="Source Code Pro Medium" charset="0"/>
              </a:rPr>
              <a:t>lastName</a:t>
            </a:r>
            <a:r>
              <a:rPr lang="en-US" sz="1463" dirty="0" smtClean="0">
                <a:solidFill>
                  <a:srgbClr val="36544F"/>
                </a:solidFill>
                <a:latin typeface="Source Code Pro Medium" charset="0"/>
                <a:ea typeface="Source Code Pro Medium" charset="0"/>
                <a:cs typeface="Source Code Pro Medium" charset="0"/>
              </a:rPr>
              <a:t>: </a:t>
            </a:r>
            <a:r>
              <a:rPr lang="en-US" sz="1463" dirty="0" err="1" smtClean="0">
                <a:solidFill>
                  <a:srgbClr val="36544F"/>
                </a:solidFill>
                <a:latin typeface="Source Code Pro Medium" charset="0"/>
                <a:ea typeface="Source Code Pro Medium" charset="0"/>
                <a:cs typeface="Source Code Pro Medium" charset="0"/>
              </a:rPr>
              <a:t>string|null</a:t>
            </a:r>
            <a:r>
              <a:rPr lang="en-US" sz="1463" dirty="0" smtClean="0">
                <a:solidFill>
                  <a:srgbClr val="36544F"/>
                </a:solidFill>
                <a:latin typeface="Source Code Pro Medium" charset="0"/>
                <a:ea typeface="Source Code Pro Medium" charset="0"/>
                <a:cs typeface="Source Code Pro Medium" charset="0"/>
              </a:rPr>
              <a:t>,     // </a:t>
            </a:r>
            <a:r>
              <a:rPr lang="en-US" sz="1463" dirty="0" err="1" smtClean="0">
                <a:solidFill>
                  <a:srgbClr val="36544F"/>
                </a:solidFill>
                <a:latin typeface="Source Code Pro Medium" charset="0"/>
                <a:ea typeface="Source Code Pro Medium" charset="0"/>
                <a:cs typeface="Source Code Pro Medium" charset="0"/>
              </a:rPr>
              <a:t>nullable</a:t>
            </a:r>
            <a:r>
              <a:rPr lang="en-US" sz="1463" dirty="0" smtClean="0">
                <a:solidFill>
                  <a:srgbClr val="36544F"/>
                </a:solidFill>
                <a:latin typeface="Source Code Pro Medium" charset="0"/>
                <a:ea typeface="Source Code Pro Medium" charset="0"/>
                <a:cs typeface="Source Code Pro Medium" charset="0"/>
              </a:rPr>
              <a:t> </a:t>
            </a:r>
            <a:r>
              <a:rPr lang="en-US" sz="1463" dirty="0" err="1" smtClean="0">
                <a:solidFill>
                  <a:srgbClr val="36544F"/>
                </a:solidFill>
                <a:latin typeface="Source Code Pro Medium" charset="0"/>
                <a:ea typeface="Source Code Pro Medium" charset="0"/>
                <a:cs typeface="Source Code Pro Medium" charset="0"/>
              </a:rPr>
              <a:t>Typ</a:t>
            </a:r>
            <a:r>
              <a:rPr lang="en-US" sz="1463" dirty="0" smtClean="0">
                <a:solidFill>
                  <a:srgbClr val="36544F"/>
                </a:solidFill>
                <a:latin typeface="Source Code Pro Medium" charset="0"/>
                <a:ea typeface="Source Code Pro Medium" charset="0"/>
                <a:cs typeface="Source Code Pro Medium" charset="0"/>
              </a:rPr>
              <a:t> ("</a:t>
            </a:r>
            <a:r>
              <a:rPr lang="en-US" sz="1463" dirty="0" err="1" smtClean="0">
                <a:solidFill>
                  <a:srgbClr val="36544F"/>
                </a:solidFill>
                <a:latin typeface="Source Code Pro Medium" charset="0"/>
                <a:ea typeface="Source Code Pro Medium" charset="0"/>
                <a:cs typeface="Source Code Pro Medium" charset="0"/>
              </a:rPr>
              <a:t>ein</a:t>
            </a:r>
            <a:r>
              <a:rPr lang="en-US" sz="1463" dirty="0" smtClean="0">
                <a:solidFill>
                  <a:srgbClr val="36544F"/>
                </a:solidFill>
                <a:latin typeface="Source Code Pro Medium" charset="0"/>
                <a:ea typeface="Source Code Pro Medium" charset="0"/>
                <a:cs typeface="Source Code Pro Medium" charset="0"/>
              </a:rPr>
              <a:t> String </a:t>
            </a:r>
            <a:r>
              <a:rPr lang="en-US" sz="1463" dirty="0" err="1" smtClean="0">
                <a:solidFill>
                  <a:srgbClr val="36544F"/>
                </a:solidFill>
                <a:latin typeface="Source Code Pro Medium" charset="0"/>
                <a:ea typeface="Source Code Pro Medium" charset="0"/>
                <a:cs typeface="Source Code Pro Medium" charset="0"/>
              </a:rPr>
              <a:t>oder</a:t>
            </a:r>
            <a:r>
              <a:rPr lang="en-US" sz="1463" dirty="0" smtClean="0">
                <a:solidFill>
                  <a:srgbClr val="36544F"/>
                </a:solidFill>
                <a:latin typeface="Source Code Pro Medium" charset="0"/>
                <a:ea typeface="Source Code Pro Medium" charset="0"/>
                <a:cs typeface="Source Code Pro Medium" charset="0"/>
              </a:rPr>
              <a:t> null")</a:t>
            </a:r>
          </a:p>
          <a:p>
            <a:pPr>
              <a:lnSpc>
                <a:spcPct val="120000"/>
              </a:lnSpc>
            </a:pPr>
            <a:r>
              <a:rPr lang="en-US" sz="1463" dirty="0">
                <a:solidFill>
                  <a:srgbClr val="36544F"/>
                </a:solidFill>
                <a:latin typeface="Source Code Pro Medium" charset="0"/>
                <a:ea typeface="Source Code Pro Medium" charset="0"/>
                <a:cs typeface="Source Code Pro Medium" charset="0"/>
              </a:rPr>
              <a:t> </a:t>
            </a:r>
            <a:r>
              <a:rPr lang="en-US" sz="1463" dirty="0" smtClean="0">
                <a:solidFill>
                  <a:srgbClr val="36544F"/>
                </a:solidFill>
                <a:latin typeface="Source Code Pro Medium" charset="0"/>
                <a:ea typeface="Source Code Pro Medium" charset="0"/>
                <a:cs typeface="Source Code Pro Medium" charset="0"/>
              </a:rPr>
              <a:t> age?: number               // </a:t>
            </a:r>
            <a:r>
              <a:rPr lang="en-US" sz="1463" dirty="0" err="1" smtClean="0">
                <a:solidFill>
                  <a:srgbClr val="36544F"/>
                </a:solidFill>
                <a:latin typeface="Source Code Pro Medium" charset="0"/>
                <a:ea typeface="Source Code Pro Medium" charset="0"/>
                <a:cs typeface="Source Code Pro Medium" charset="0"/>
              </a:rPr>
              <a:t>optionaler</a:t>
            </a:r>
            <a:r>
              <a:rPr lang="en-US" sz="1463" dirty="0" smtClean="0">
                <a:solidFill>
                  <a:srgbClr val="36544F"/>
                </a:solidFill>
                <a:latin typeface="Source Code Pro Medium" charset="0"/>
                <a:ea typeface="Source Code Pro Medium" charset="0"/>
                <a:cs typeface="Source Code Pro Medium" charset="0"/>
              </a:rPr>
              <a:t> </a:t>
            </a:r>
            <a:r>
              <a:rPr lang="en-US" sz="1463" dirty="0" err="1" smtClean="0">
                <a:solidFill>
                  <a:srgbClr val="36544F"/>
                </a:solidFill>
                <a:latin typeface="Source Code Pro Medium" charset="0"/>
                <a:ea typeface="Source Code Pro Medium" charset="0"/>
                <a:cs typeface="Source Code Pro Medium" charset="0"/>
              </a:rPr>
              <a:t>Typ</a:t>
            </a:r>
            <a:endParaRPr lang="en-US" sz="1463" dirty="0" smtClean="0">
              <a:solidFill>
                <a:srgbClr val="36544F"/>
              </a:solidFill>
              <a:latin typeface="Source Code Pro Medium" charset="0"/>
              <a:ea typeface="Source Code Pro Medium" charset="0"/>
              <a:cs typeface="Source Code Pro Medium" charset="0"/>
            </a:endParaRPr>
          </a:p>
          <a:p>
            <a:pPr>
              <a:lnSpc>
                <a:spcPct val="120000"/>
              </a:lnSpc>
            </a:pPr>
            <a:r>
              <a:rPr lang="en-US" sz="1463" dirty="0" smtClean="0">
                <a:solidFill>
                  <a:srgbClr val="36544F"/>
                </a:solidFill>
                <a:latin typeface="Source Code Pro Medium" charset="0"/>
                <a:ea typeface="Source Code Pro Medium" charset="0"/>
                <a:cs typeface="Source Code Pro Medium" charset="0"/>
              </a:rPr>
              <a:t>}</a:t>
            </a:r>
          </a:p>
          <a:p>
            <a:pPr>
              <a:lnSpc>
                <a:spcPct val="120000"/>
              </a:lnSpc>
            </a:pPr>
            <a:endParaRPr lang="en-US" sz="1463" dirty="0" smtClean="0">
              <a:solidFill>
                <a:srgbClr val="36544F"/>
              </a:solidFill>
              <a:latin typeface="Source Code Pro Medium" charset="0"/>
              <a:ea typeface="Source Code Pro Medium" charset="0"/>
              <a:cs typeface="Source Code Pro Medium" charset="0"/>
            </a:endParaRPr>
          </a:p>
          <a:p>
            <a:pPr>
              <a:lnSpc>
                <a:spcPct val="120000"/>
              </a:lnSpc>
            </a:pPr>
            <a:r>
              <a:rPr lang="en-US" sz="1463" dirty="0" smtClean="0">
                <a:solidFill>
                  <a:srgbClr val="36544F"/>
                </a:solidFill>
                <a:latin typeface="Source Code Pro Medium" charset="0"/>
                <a:ea typeface="Source Code Pro Medium" charset="0"/>
                <a:cs typeface="Source Code Pro Medium" charset="0"/>
              </a:rPr>
              <a:t>function </a:t>
            </a:r>
            <a:r>
              <a:rPr lang="en-US" sz="1463" dirty="0" err="1" smtClean="0">
                <a:solidFill>
                  <a:srgbClr val="36544F"/>
                </a:solidFill>
                <a:latin typeface="Source Code Pro Medium" charset="0"/>
                <a:ea typeface="Source Code Pro Medium" charset="0"/>
                <a:cs typeface="Source Code Pro Medium" charset="0"/>
              </a:rPr>
              <a:t>sayHello</a:t>
            </a:r>
            <a:r>
              <a:rPr lang="en-US" sz="1463" dirty="0" smtClean="0">
                <a:solidFill>
                  <a:srgbClr val="36544F"/>
                </a:solidFill>
                <a:latin typeface="Source Code Pro Medium" charset="0"/>
                <a:ea typeface="Source Code Pro Medium" charset="0"/>
                <a:cs typeface="Source Code Pro Medium" charset="0"/>
              </a:rPr>
              <a:t>(p: Person) {</a:t>
            </a:r>
          </a:p>
          <a:p>
            <a:pPr>
              <a:lnSpc>
                <a:spcPct val="120000"/>
              </a:lnSpc>
            </a:pPr>
            <a:r>
              <a:rPr lang="en-US" sz="1463" dirty="0">
                <a:solidFill>
                  <a:srgbClr val="36544F"/>
                </a:solidFill>
                <a:latin typeface="Source Code Pro Medium" charset="0"/>
                <a:ea typeface="Source Code Pro Medium" charset="0"/>
                <a:cs typeface="Source Code Pro Medium" charset="0"/>
              </a:rPr>
              <a:t> </a:t>
            </a:r>
            <a:r>
              <a:rPr lang="en-US" sz="1463" dirty="0" smtClean="0">
                <a:solidFill>
                  <a:srgbClr val="36544F"/>
                </a:solidFill>
                <a:latin typeface="Source Code Pro Medium" charset="0"/>
                <a:ea typeface="Source Code Pro Medium" charset="0"/>
                <a:cs typeface="Source Code Pro Medium" charset="0"/>
              </a:rPr>
              <a:t> </a:t>
            </a:r>
            <a:r>
              <a:rPr lang="en-US" sz="1463" dirty="0" err="1" smtClean="0">
                <a:solidFill>
                  <a:srgbClr val="36544F"/>
                </a:solidFill>
                <a:latin typeface="Source Code Pro Medium" charset="0"/>
                <a:ea typeface="Source Code Pro Medium" charset="0"/>
                <a:cs typeface="Source Code Pro Medium" charset="0"/>
              </a:rPr>
              <a:t>console.log</a:t>
            </a:r>
            <a:r>
              <a:rPr lang="en-US" sz="1463" dirty="0" smtClean="0">
                <a:solidFill>
                  <a:srgbClr val="36544F"/>
                </a:solidFill>
                <a:latin typeface="Source Code Pro Medium" charset="0"/>
                <a:ea typeface="Source Code Pro Medium" charset="0"/>
                <a:cs typeface="Source Code Pro Medium" charset="0"/>
              </a:rPr>
              <a:t>(`Hello, ${</a:t>
            </a:r>
            <a:r>
              <a:rPr lang="en-US" sz="1463" dirty="0" err="1" smtClean="0">
                <a:solidFill>
                  <a:srgbClr val="36544F"/>
                </a:solidFill>
                <a:latin typeface="Source Code Pro Medium" charset="0"/>
                <a:ea typeface="Source Code Pro Medium" charset="0"/>
                <a:cs typeface="Source Code Pro Medium" charset="0"/>
              </a:rPr>
              <a:t>p.lastName</a:t>
            </a:r>
            <a:r>
              <a:rPr lang="en-US" sz="1463" dirty="0" smtClean="0">
                <a:solidFill>
                  <a:srgbClr val="36544F"/>
                </a:solidFill>
                <a:latin typeface="Source Code Pro Medium" charset="0"/>
                <a:ea typeface="Source Code Pro Medium" charset="0"/>
                <a:cs typeface="Source Code Pro Medium" charset="0"/>
              </a:rPr>
              <a:t>}`);</a:t>
            </a:r>
          </a:p>
          <a:p>
            <a:pPr>
              <a:lnSpc>
                <a:spcPct val="120000"/>
              </a:lnSpc>
            </a:pPr>
            <a:r>
              <a:rPr lang="en-US" sz="1463" dirty="0">
                <a:solidFill>
                  <a:srgbClr val="36544F"/>
                </a:solidFill>
                <a:latin typeface="Source Code Pro Medium" charset="0"/>
                <a:ea typeface="Source Code Pro Medium" charset="0"/>
                <a:cs typeface="Source Code Pro Medium" charset="0"/>
              </a:rPr>
              <a:t> </a:t>
            </a:r>
            <a:r>
              <a:rPr lang="en-US" sz="1463" dirty="0" smtClean="0">
                <a:solidFill>
                  <a:srgbClr val="36544F"/>
                </a:solidFill>
                <a:latin typeface="Source Code Pro Medium" charset="0"/>
                <a:ea typeface="Source Code Pro Medium" charset="0"/>
                <a:cs typeface="Source Code Pro Medium" charset="0"/>
              </a:rPr>
              <a:t> </a:t>
            </a:r>
            <a:r>
              <a:rPr lang="en-US" sz="1463" dirty="0" err="1" smtClean="0">
                <a:solidFill>
                  <a:srgbClr val="36544F"/>
                </a:solidFill>
                <a:latin typeface="Source Code Pro Medium" charset="0"/>
                <a:ea typeface="Source Code Pro Medium" charset="0"/>
                <a:cs typeface="Source Code Pro Medium" charset="0"/>
              </a:rPr>
              <a:t>p.lastName.toUpperCase</a:t>
            </a:r>
            <a:r>
              <a:rPr lang="en-US" sz="1463" dirty="0" smtClean="0">
                <a:solidFill>
                  <a:srgbClr val="36544F"/>
                </a:solidFill>
                <a:latin typeface="Source Code Pro Medium" charset="0"/>
                <a:ea typeface="Source Code Pro Medium" charset="0"/>
                <a:cs typeface="Source Code Pro Medium" charset="0"/>
              </a:rPr>
              <a:t>(); // </a:t>
            </a:r>
            <a:r>
              <a:rPr lang="en-US" sz="1463" dirty="0" err="1" smtClean="0">
                <a:solidFill>
                  <a:srgbClr val="36544F"/>
                </a:solidFill>
                <a:latin typeface="Source Code Pro Medium" charset="0"/>
                <a:ea typeface="Source Code Pro Medium" charset="0"/>
                <a:cs typeface="Source Code Pro Medium" charset="0"/>
              </a:rPr>
              <a:t>Fehler</a:t>
            </a:r>
            <a:r>
              <a:rPr lang="en-US" sz="1463" dirty="0" smtClean="0">
                <a:solidFill>
                  <a:srgbClr val="36544F"/>
                </a:solidFill>
                <a:latin typeface="Source Code Pro Medium" charset="0"/>
                <a:ea typeface="Source Code Pro Medium" charset="0"/>
                <a:cs typeface="Source Code Pro Medium" charset="0"/>
              </a:rPr>
              <a:t>: Object is possibly null</a:t>
            </a:r>
          </a:p>
          <a:p>
            <a:pPr>
              <a:lnSpc>
                <a:spcPct val="120000"/>
              </a:lnSpc>
            </a:pPr>
            <a:r>
              <a:rPr lang="en-US" sz="1463" dirty="0" smtClean="0">
                <a:solidFill>
                  <a:srgbClr val="36544F"/>
                </a:solidFill>
                <a:latin typeface="Source Code Pro Medium" charset="0"/>
                <a:ea typeface="Source Code Pro Medium" charset="0"/>
                <a:cs typeface="Source Code Pro Medium" charset="0"/>
              </a:rPr>
              <a:t>}</a:t>
            </a:r>
          </a:p>
          <a:p>
            <a:pPr>
              <a:lnSpc>
                <a:spcPct val="120000"/>
              </a:lnSpc>
            </a:pPr>
            <a:endParaRPr lang="en-US" sz="1463" dirty="0">
              <a:solidFill>
                <a:srgbClr val="36544F"/>
              </a:solidFill>
              <a:latin typeface="Source Code Pro Medium" charset="0"/>
              <a:ea typeface="Source Code Pro Medium" charset="0"/>
              <a:cs typeface="Source Code Pro Medium" charset="0"/>
            </a:endParaRPr>
          </a:p>
          <a:p>
            <a:pPr>
              <a:lnSpc>
                <a:spcPct val="120000"/>
              </a:lnSpc>
            </a:pPr>
            <a:r>
              <a:rPr lang="en-US" sz="1463" dirty="0" err="1" smtClean="0">
                <a:solidFill>
                  <a:srgbClr val="36544F"/>
                </a:solidFill>
                <a:latin typeface="Source Code Pro Medium" charset="0"/>
                <a:ea typeface="Source Code Pro Medium" charset="0"/>
                <a:cs typeface="Source Code Pro Medium" charset="0"/>
              </a:rPr>
              <a:t>sayHello</a:t>
            </a:r>
            <a:r>
              <a:rPr lang="en-US" sz="1463" dirty="0" smtClean="0">
                <a:solidFill>
                  <a:srgbClr val="36544F"/>
                </a:solidFill>
                <a:latin typeface="Source Code Pro Medium" charset="0"/>
                <a:ea typeface="Source Code Pro Medium" charset="0"/>
                <a:cs typeface="Source Code Pro Medium" charset="0"/>
              </a:rPr>
              <a:t>({</a:t>
            </a:r>
            <a:r>
              <a:rPr lang="en-US" sz="1463" dirty="0" err="1" smtClean="0">
                <a:solidFill>
                  <a:srgbClr val="36544F"/>
                </a:solidFill>
                <a:latin typeface="Source Code Pro Medium" charset="0"/>
                <a:ea typeface="Source Code Pro Medium" charset="0"/>
                <a:cs typeface="Source Code Pro Medium" charset="0"/>
              </a:rPr>
              <a:t>firstName</a:t>
            </a:r>
            <a:r>
              <a:rPr lang="en-US" sz="1463" dirty="0" smtClean="0">
                <a:solidFill>
                  <a:srgbClr val="36544F"/>
                </a:solidFill>
                <a:latin typeface="Source Code Pro Medium" charset="0"/>
                <a:ea typeface="Source Code Pro Medium" charset="0"/>
                <a:cs typeface="Source Code Pro Medium" charset="0"/>
              </a:rPr>
              <a:t>: 'Klaus', </a:t>
            </a:r>
            <a:r>
              <a:rPr lang="en-US" sz="1463" dirty="0" err="1" smtClean="0">
                <a:solidFill>
                  <a:srgbClr val="36544F"/>
                </a:solidFill>
                <a:latin typeface="Source Code Pro Medium" charset="0"/>
                <a:ea typeface="Source Code Pro Medium" charset="0"/>
                <a:cs typeface="Source Code Pro Medium" charset="0"/>
              </a:rPr>
              <a:t>lastName</a:t>
            </a:r>
            <a:r>
              <a:rPr lang="en-US" sz="1463" dirty="0" smtClean="0">
                <a:solidFill>
                  <a:srgbClr val="36544F"/>
                </a:solidFill>
                <a:latin typeface="Source Code Pro Medium" charset="0"/>
                <a:ea typeface="Source Code Pro Medium" charset="0"/>
                <a:cs typeface="Source Code Pro Medium" charset="0"/>
              </a:rPr>
              <a:t>: null}); // OK</a:t>
            </a:r>
          </a:p>
          <a:p>
            <a:pPr>
              <a:lnSpc>
                <a:spcPct val="120000"/>
              </a:lnSpc>
            </a:pPr>
            <a:r>
              <a:rPr lang="en-US" sz="1463" dirty="0" err="1" smtClean="0">
                <a:solidFill>
                  <a:srgbClr val="36544F"/>
                </a:solidFill>
                <a:latin typeface="Source Code Pro Medium" charset="0"/>
                <a:ea typeface="Source Code Pro Medium" charset="0"/>
                <a:cs typeface="Source Code Pro Medium" charset="0"/>
              </a:rPr>
              <a:t>sayHello</a:t>
            </a:r>
            <a:r>
              <a:rPr lang="en-US" sz="1463" dirty="0" smtClean="0">
                <a:solidFill>
                  <a:srgbClr val="36544F"/>
                </a:solidFill>
                <a:latin typeface="Source Code Pro Medium" charset="0"/>
                <a:ea typeface="Source Code Pro Medium" charset="0"/>
                <a:cs typeface="Source Code Pro Medium" charset="0"/>
              </a:rPr>
              <a:t>({</a:t>
            </a:r>
            <a:r>
              <a:rPr lang="en-US" sz="1463" dirty="0" err="1">
                <a:solidFill>
                  <a:srgbClr val="36544F"/>
                </a:solidFill>
                <a:latin typeface="Source Code Pro Medium" charset="0"/>
                <a:ea typeface="Source Code Pro Medium" charset="0"/>
                <a:cs typeface="Source Code Pro Medium" charset="0"/>
              </a:rPr>
              <a:t>firstName</a:t>
            </a:r>
            <a:r>
              <a:rPr lang="en-US" sz="1463" dirty="0">
                <a:solidFill>
                  <a:srgbClr val="36544F"/>
                </a:solidFill>
                <a:latin typeface="Source Code Pro Medium" charset="0"/>
                <a:ea typeface="Source Code Pro Medium" charset="0"/>
                <a:cs typeface="Source Code Pro Medium" charset="0"/>
              </a:rPr>
              <a:t>: 'Klaus</a:t>
            </a:r>
            <a:r>
              <a:rPr lang="en-US" sz="1463" dirty="0" smtClean="0">
                <a:solidFill>
                  <a:srgbClr val="36544F"/>
                </a:solidFill>
                <a:latin typeface="Source Code Pro Medium" charset="0"/>
                <a:ea typeface="Source Code Pro Medium" charset="0"/>
                <a:cs typeface="Source Code Pro Medium" charset="0"/>
              </a:rPr>
              <a:t>', </a:t>
            </a:r>
            <a:r>
              <a:rPr lang="en-US" sz="1463" dirty="0" err="1" smtClean="0">
                <a:solidFill>
                  <a:srgbClr val="36544F"/>
                </a:solidFill>
                <a:latin typeface="Source Code Pro Medium" charset="0"/>
                <a:ea typeface="Source Code Pro Medium" charset="0"/>
                <a:cs typeface="Source Code Pro Medium" charset="0"/>
              </a:rPr>
              <a:t>lastName</a:t>
            </a:r>
            <a:r>
              <a:rPr lang="en-US" sz="1463" dirty="0" smtClean="0">
                <a:solidFill>
                  <a:srgbClr val="36544F"/>
                </a:solidFill>
                <a:latin typeface="Source Code Pro Medium" charset="0"/>
                <a:ea typeface="Source Code Pro Medium" charset="0"/>
                <a:cs typeface="Source Code Pro Medium" charset="0"/>
              </a:rPr>
              <a:t>: 777}); //</a:t>
            </a:r>
            <a:r>
              <a:rPr lang="en-US" sz="1463" dirty="0">
                <a:solidFill>
                  <a:srgbClr val="36544F"/>
                </a:solidFill>
                <a:latin typeface="Source Code Pro Medium" charset="0"/>
                <a:ea typeface="Source Code Pro Medium" charset="0"/>
                <a:cs typeface="Source Code Pro Medium" charset="0"/>
              </a:rPr>
              <a:t> </a:t>
            </a:r>
            <a:r>
              <a:rPr lang="en-US" sz="1463" dirty="0" err="1" smtClean="0">
                <a:solidFill>
                  <a:srgbClr val="36544F"/>
                </a:solidFill>
                <a:latin typeface="Source Code Pro Medium" charset="0"/>
                <a:ea typeface="Source Code Pro Medium" charset="0"/>
                <a:cs typeface="Source Code Pro Medium" charset="0"/>
              </a:rPr>
              <a:t>Fehler</a:t>
            </a:r>
            <a:r>
              <a:rPr lang="en-US" sz="1463" dirty="0" smtClean="0">
                <a:solidFill>
                  <a:srgbClr val="36544F"/>
                </a:solidFill>
                <a:latin typeface="Source Code Pro Medium" charset="0"/>
                <a:ea typeface="Source Code Pro Medium" charset="0"/>
                <a:cs typeface="Source Code Pro Medium" charset="0"/>
              </a:rPr>
              <a:t>: </a:t>
            </a:r>
            <a:r>
              <a:rPr lang="en-US" sz="1463" dirty="0" err="1" smtClean="0">
                <a:solidFill>
                  <a:srgbClr val="36544F"/>
                </a:solidFill>
                <a:latin typeface="Source Code Pro Medium" charset="0"/>
                <a:ea typeface="Source Code Pro Medium" charset="0"/>
                <a:cs typeface="Source Code Pro Medium" charset="0"/>
              </a:rPr>
              <a:t>lastName</a:t>
            </a:r>
            <a:r>
              <a:rPr lang="en-US" sz="1463" dirty="0" smtClean="0">
                <a:solidFill>
                  <a:srgbClr val="36544F"/>
                </a:solidFill>
                <a:latin typeface="Source Code Pro Medium" charset="0"/>
                <a:ea typeface="Source Code Pro Medium" charset="0"/>
                <a:cs typeface="Source Code Pro Medium" charset="0"/>
              </a:rPr>
              <a:t> </a:t>
            </a:r>
            <a:r>
              <a:rPr lang="en-US" sz="1463" dirty="0" err="1" smtClean="0">
                <a:solidFill>
                  <a:srgbClr val="36544F"/>
                </a:solidFill>
                <a:latin typeface="Source Code Pro Medium" charset="0"/>
                <a:ea typeface="Source Code Pro Medium" charset="0"/>
                <a:cs typeface="Source Code Pro Medium" charset="0"/>
              </a:rPr>
              <a:t>kein</a:t>
            </a:r>
            <a:r>
              <a:rPr lang="en-US" sz="1463" dirty="0" smtClean="0">
                <a:solidFill>
                  <a:srgbClr val="36544F"/>
                </a:solidFill>
                <a:latin typeface="Source Code Pro Medium" charset="0"/>
                <a:ea typeface="Source Code Pro Medium" charset="0"/>
                <a:cs typeface="Source Code Pro Medium" charset="0"/>
              </a:rPr>
              <a:t> String</a:t>
            </a:r>
          </a:p>
          <a:p>
            <a:pPr>
              <a:lnSpc>
                <a:spcPct val="120000"/>
              </a:lnSpc>
            </a:pPr>
            <a:r>
              <a:rPr lang="en-US" sz="1463" dirty="0" err="1" smtClean="0">
                <a:solidFill>
                  <a:srgbClr val="36544F"/>
                </a:solidFill>
                <a:latin typeface="Source Code Pro Medium" charset="0"/>
                <a:ea typeface="Source Code Pro Medium" charset="0"/>
                <a:cs typeface="Source Code Pro Medium" charset="0"/>
              </a:rPr>
              <a:t>sayHello</a:t>
            </a:r>
            <a:r>
              <a:rPr lang="en-US" sz="1463" dirty="0" smtClean="0">
                <a:solidFill>
                  <a:srgbClr val="36544F"/>
                </a:solidFill>
                <a:latin typeface="Source Code Pro Medium" charset="0"/>
                <a:ea typeface="Source Code Pro Medium" charset="0"/>
                <a:cs typeface="Source Code Pro Medium" charset="0"/>
              </a:rPr>
              <a:t>({</a:t>
            </a:r>
            <a:r>
              <a:rPr lang="en-US" sz="1463" dirty="0" err="1" smtClean="0">
                <a:solidFill>
                  <a:srgbClr val="36544F"/>
                </a:solidFill>
                <a:latin typeface="Source Code Pro Medium" charset="0"/>
                <a:ea typeface="Source Code Pro Medium" charset="0"/>
                <a:cs typeface="Source Code Pro Medium" charset="0"/>
              </a:rPr>
              <a:t>firstName</a:t>
            </a:r>
            <a:r>
              <a:rPr lang="en-US" sz="1463" dirty="0" smtClean="0">
                <a:solidFill>
                  <a:srgbClr val="36544F"/>
                </a:solidFill>
                <a:latin typeface="Source Code Pro Medium" charset="0"/>
                <a:ea typeface="Source Code Pro Medium" charset="0"/>
                <a:cs typeface="Source Code Pro Medium" charset="0"/>
              </a:rPr>
              <a:t>: 'Klaus', </a:t>
            </a:r>
            <a:r>
              <a:rPr lang="en-US" sz="1463" dirty="0" err="1" smtClean="0">
                <a:solidFill>
                  <a:srgbClr val="36544F"/>
                </a:solidFill>
                <a:latin typeface="Source Code Pro Medium" charset="0"/>
                <a:ea typeface="Source Code Pro Medium" charset="0"/>
                <a:cs typeface="Source Code Pro Medium" charset="0"/>
              </a:rPr>
              <a:t>lastName</a:t>
            </a:r>
            <a:r>
              <a:rPr lang="en-US" sz="1463" dirty="0" smtClean="0">
                <a:solidFill>
                  <a:srgbClr val="36544F"/>
                </a:solidFill>
                <a:latin typeface="Source Code Pro Medium" charset="0"/>
                <a:ea typeface="Source Code Pro Medium" charset="0"/>
                <a:cs typeface="Source Code Pro Medium" charset="0"/>
              </a:rPr>
              <a:t>: 'Mueller', age: 32}); // OK</a:t>
            </a:r>
            <a:endParaRPr lang="en-US" sz="1463" dirty="0">
              <a:solidFill>
                <a:srgbClr val="36544F"/>
              </a:solidFill>
              <a:latin typeface="Source Code Pro Medium" charset="0"/>
              <a:ea typeface="Source Code Pro Medium" charset="0"/>
              <a:cs typeface="Source Code Pro Medium" charset="0"/>
            </a:endParaRPr>
          </a:p>
          <a:p>
            <a:pPr>
              <a:lnSpc>
                <a:spcPct val="120000"/>
              </a:lnSpc>
            </a:pPr>
            <a:endParaRPr lang="en-US" sz="1463" dirty="0" smtClean="0">
              <a:solidFill>
                <a:srgbClr val="36544F"/>
              </a:solidFill>
              <a:latin typeface="Source Code Pro Medium" charset="0"/>
              <a:ea typeface="Source Code Pro Medium" charset="0"/>
              <a:cs typeface="Source Code Pro Medium" charset="0"/>
            </a:endParaRPr>
          </a:p>
        </p:txBody>
      </p:sp>
    </p:spTree>
    <p:extLst>
      <p:ext uri="{BB962C8B-B14F-4D97-AF65-F5344CB8AC3E}">
        <p14:creationId xmlns:p14="http://schemas.microsoft.com/office/powerpoint/2010/main" val="209385494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Typescript</a:t>
            </a:r>
            <a:r>
              <a:rPr lang="de-DE" dirty="0" smtClean="0"/>
              <a:t> - Syntax</a:t>
            </a:r>
            <a:endParaRPr lang="de-DE" dirty="0"/>
          </a:p>
        </p:txBody>
      </p:sp>
      <p:sp>
        <p:nvSpPr>
          <p:cNvPr id="3" name="Textfeld 2"/>
          <p:cNvSpPr txBox="1"/>
          <p:nvPr/>
        </p:nvSpPr>
        <p:spPr>
          <a:xfrm>
            <a:off x="203200" y="1268793"/>
            <a:ext cx="9499600" cy="504946"/>
          </a:xfrm>
          <a:prstGeom prst="rect">
            <a:avLst/>
          </a:prstGeom>
          <a:noFill/>
        </p:spPr>
        <p:txBody>
          <a:bodyPr wrap="square" rtlCol="0">
            <a:spAutoFit/>
          </a:bodyPr>
          <a:lstStyle/>
          <a:p>
            <a:pPr>
              <a:lnSpc>
                <a:spcPct val="120000"/>
              </a:lnSpc>
            </a:pPr>
            <a:r>
              <a:rPr lang="de-DE" sz="2400" b="1" dirty="0" err="1" smtClean="0">
                <a:solidFill>
                  <a:srgbClr val="EF7D1D"/>
                </a:solidFill>
                <a:latin typeface="Source Sans Pro" charset="0"/>
                <a:ea typeface="Source Sans Pro" charset="0"/>
                <a:cs typeface="Source Sans Pro" charset="0"/>
              </a:rPr>
              <a:t>Generics</a:t>
            </a:r>
            <a:endParaRPr lang="de-DE" sz="2400" b="1" dirty="0" smtClean="0">
              <a:solidFill>
                <a:srgbClr val="EF7D1D"/>
              </a:solidFill>
              <a:latin typeface="Source Sans Pro" charset="0"/>
              <a:ea typeface="Source Sans Pro" charset="0"/>
              <a:cs typeface="Source Sans Pro" charset="0"/>
            </a:endParaRPr>
          </a:p>
        </p:txBody>
      </p:sp>
      <p:sp>
        <p:nvSpPr>
          <p:cNvPr id="4" name="Textfeld 3"/>
          <p:cNvSpPr txBox="1"/>
          <p:nvPr/>
        </p:nvSpPr>
        <p:spPr>
          <a:xfrm>
            <a:off x="320736" y="1929621"/>
            <a:ext cx="9279032" cy="2431243"/>
          </a:xfrm>
          <a:prstGeom prst="rect">
            <a:avLst/>
          </a:prstGeom>
          <a:noFill/>
        </p:spPr>
        <p:txBody>
          <a:bodyPr wrap="square" lIns="0" tIns="0" rIns="0" bIns="0" rtlCol="0">
            <a:spAutoFit/>
          </a:bodyPr>
          <a:lstStyle/>
          <a:p>
            <a:pPr>
              <a:lnSpc>
                <a:spcPct val="120000"/>
              </a:lnSpc>
            </a:pPr>
            <a:r>
              <a:rPr lang="en-US" sz="1463" dirty="0">
                <a:solidFill>
                  <a:srgbClr val="EF7D1D"/>
                </a:solidFill>
                <a:latin typeface="Source Code Pro Medium" charset="0"/>
                <a:ea typeface="Source Code Pro Medium" charset="0"/>
                <a:cs typeface="Source Code Pro Medium" charset="0"/>
              </a:rPr>
              <a:t>type</a:t>
            </a:r>
            <a:r>
              <a:rPr lang="en-US" sz="1463" dirty="0">
                <a:solidFill>
                  <a:srgbClr val="36544F"/>
                </a:solidFill>
                <a:latin typeface="Source Code Pro Medium" charset="0"/>
                <a:ea typeface="Source Code Pro Medium" charset="0"/>
                <a:cs typeface="Source Code Pro Medium" charset="0"/>
              </a:rPr>
              <a:t> Person = { name: string </a:t>
            </a:r>
            <a:r>
              <a:rPr lang="en-US" sz="1463" dirty="0" smtClean="0">
                <a:solidFill>
                  <a:srgbClr val="36544F"/>
                </a:solidFill>
                <a:latin typeface="Source Code Pro Medium" charset="0"/>
                <a:ea typeface="Source Code Pro Medium" charset="0"/>
                <a:cs typeface="Source Code Pro Medium" charset="0"/>
              </a:rPr>
              <a:t>};</a:t>
            </a:r>
          </a:p>
          <a:p>
            <a:pPr>
              <a:lnSpc>
                <a:spcPct val="120000"/>
              </a:lnSpc>
            </a:pPr>
            <a:r>
              <a:rPr lang="en-US" sz="1463" dirty="0" smtClean="0">
                <a:solidFill>
                  <a:srgbClr val="EF7D1D"/>
                </a:solidFill>
                <a:latin typeface="Source Code Pro Medium" charset="0"/>
                <a:ea typeface="Source Code Pro Medium" charset="0"/>
                <a:cs typeface="Source Code Pro Medium" charset="0"/>
              </a:rPr>
              <a:t>type</a:t>
            </a:r>
            <a:r>
              <a:rPr lang="en-US" sz="1463" dirty="0" smtClean="0">
                <a:solidFill>
                  <a:srgbClr val="36544F"/>
                </a:solidFill>
                <a:latin typeface="Source Code Pro Medium" charset="0"/>
                <a:ea typeface="Source Code Pro Medium" charset="0"/>
                <a:cs typeface="Source Code Pro Medium" charset="0"/>
              </a:rPr>
              <a:t> </a:t>
            </a:r>
            <a:r>
              <a:rPr lang="en-US" sz="1463" dirty="0">
                <a:solidFill>
                  <a:srgbClr val="36544F"/>
                </a:solidFill>
                <a:latin typeface="Source Code Pro Medium" charset="0"/>
                <a:ea typeface="Source Code Pro Medium" charset="0"/>
                <a:cs typeface="Source Code Pro Medium" charset="0"/>
              </a:rPr>
              <a:t>Movie = { title: string </a:t>
            </a:r>
            <a:r>
              <a:rPr lang="en-US" sz="1463" dirty="0" smtClean="0">
                <a:solidFill>
                  <a:srgbClr val="36544F"/>
                </a:solidFill>
                <a:latin typeface="Source Code Pro Medium" charset="0"/>
                <a:ea typeface="Source Code Pro Medium" charset="0"/>
                <a:cs typeface="Source Code Pro Medium" charset="0"/>
              </a:rPr>
              <a:t>};</a:t>
            </a:r>
          </a:p>
          <a:p>
            <a:pPr>
              <a:lnSpc>
                <a:spcPct val="120000"/>
              </a:lnSpc>
            </a:pPr>
            <a:endParaRPr lang="en-US" sz="1463" dirty="0">
              <a:solidFill>
                <a:srgbClr val="36544F"/>
              </a:solidFill>
              <a:latin typeface="Source Code Pro Medium" charset="0"/>
              <a:ea typeface="Source Code Pro Medium" charset="0"/>
              <a:cs typeface="Source Code Pro Medium" charset="0"/>
            </a:endParaRPr>
          </a:p>
          <a:p>
            <a:pPr>
              <a:lnSpc>
                <a:spcPct val="120000"/>
              </a:lnSpc>
            </a:pPr>
            <a:r>
              <a:rPr lang="en-US" sz="1463" dirty="0" smtClean="0">
                <a:solidFill>
                  <a:srgbClr val="36544F"/>
                </a:solidFill>
                <a:latin typeface="Source Code Pro Medium" charset="0"/>
                <a:ea typeface="Source Code Pro Medium" charset="0"/>
                <a:cs typeface="Source Code Pro Medium" charset="0"/>
              </a:rPr>
              <a:t>let </a:t>
            </a:r>
            <a:r>
              <a:rPr lang="en-US" sz="1463" dirty="0" err="1">
                <a:solidFill>
                  <a:srgbClr val="36544F"/>
                </a:solidFill>
                <a:latin typeface="Source Code Pro Medium" charset="0"/>
                <a:ea typeface="Source Code Pro Medium" charset="0"/>
                <a:cs typeface="Source Code Pro Medium" charset="0"/>
              </a:rPr>
              <a:t>persons:</a:t>
            </a:r>
            <a:r>
              <a:rPr lang="en-US" sz="1463" dirty="0" err="1">
                <a:solidFill>
                  <a:srgbClr val="EF7D1D"/>
                </a:solidFill>
                <a:latin typeface="Source Code Pro Medium" charset="0"/>
                <a:ea typeface="Source Code Pro Medium" charset="0"/>
                <a:cs typeface="Source Code Pro Medium" charset="0"/>
              </a:rPr>
              <a:t>Array</a:t>
            </a:r>
            <a:r>
              <a:rPr lang="en-US" sz="1463" dirty="0">
                <a:solidFill>
                  <a:srgbClr val="EF7D1D"/>
                </a:solidFill>
                <a:latin typeface="Source Code Pro Medium" charset="0"/>
                <a:ea typeface="Source Code Pro Medium" charset="0"/>
                <a:cs typeface="Source Code Pro Medium" charset="0"/>
              </a:rPr>
              <a:t>&lt;</a:t>
            </a:r>
            <a:r>
              <a:rPr lang="en-US" sz="1463" dirty="0">
                <a:solidFill>
                  <a:srgbClr val="36544F"/>
                </a:solidFill>
                <a:latin typeface="Source Code Pro Medium" charset="0"/>
                <a:ea typeface="Source Code Pro Medium" charset="0"/>
                <a:cs typeface="Source Code Pro Medium" charset="0"/>
              </a:rPr>
              <a:t>Person</a:t>
            </a:r>
            <a:r>
              <a:rPr lang="en-US" sz="1463" dirty="0">
                <a:solidFill>
                  <a:srgbClr val="EF7D1D"/>
                </a:solidFill>
                <a:latin typeface="Source Code Pro Medium" charset="0"/>
                <a:ea typeface="Source Code Pro Medium" charset="0"/>
                <a:cs typeface="Source Code Pro Medium" charset="0"/>
              </a:rPr>
              <a:t>&gt;</a:t>
            </a:r>
            <a:r>
              <a:rPr lang="en-US" sz="1463" dirty="0">
                <a:solidFill>
                  <a:srgbClr val="36544F"/>
                </a:solidFill>
                <a:latin typeface="Source Code Pro Medium" charset="0"/>
                <a:ea typeface="Source Code Pro Medium" charset="0"/>
                <a:cs typeface="Source Code Pro Medium" charset="0"/>
              </a:rPr>
              <a:t> = </a:t>
            </a:r>
            <a:r>
              <a:rPr lang="en-US" sz="1463" dirty="0" smtClean="0">
                <a:solidFill>
                  <a:srgbClr val="36544F"/>
                </a:solidFill>
                <a:latin typeface="Source Code Pro Medium" charset="0"/>
                <a:ea typeface="Source Code Pro Medium" charset="0"/>
                <a:cs typeface="Source Code Pro Medium" charset="0"/>
              </a:rPr>
              <a:t>[];</a:t>
            </a:r>
          </a:p>
          <a:p>
            <a:pPr>
              <a:lnSpc>
                <a:spcPct val="120000"/>
              </a:lnSpc>
            </a:pPr>
            <a:r>
              <a:rPr lang="en-US" sz="1463" dirty="0" smtClean="0">
                <a:solidFill>
                  <a:srgbClr val="36544F"/>
                </a:solidFill>
                <a:latin typeface="Source Code Pro Medium" charset="0"/>
                <a:ea typeface="Source Code Pro Medium" charset="0"/>
                <a:cs typeface="Source Code Pro Medium" charset="0"/>
              </a:rPr>
              <a:t>let </a:t>
            </a:r>
            <a:r>
              <a:rPr lang="en-US" sz="1463" dirty="0" err="1">
                <a:solidFill>
                  <a:srgbClr val="36544F"/>
                </a:solidFill>
                <a:latin typeface="Source Code Pro Medium" charset="0"/>
                <a:ea typeface="Source Code Pro Medium" charset="0"/>
                <a:cs typeface="Source Code Pro Medium" charset="0"/>
              </a:rPr>
              <a:t>movies:</a:t>
            </a:r>
            <a:r>
              <a:rPr lang="en-US" sz="1463" dirty="0" err="1">
                <a:solidFill>
                  <a:srgbClr val="EF7D1D"/>
                </a:solidFill>
                <a:latin typeface="Source Code Pro Medium" charset="0"/>
                <a:ea typeface="Source Code Pro Medium" charset="0"/>
                <a:cs typeface="Source Code Pro Medium" charset="0"/>
              </a:rPr>
              <a:t>Array</a:t>
            </a:r>
            <a:r>
              <a:rPr lang="en-US" sz="1463" dirty="0">
                <a:solidFill>
                  <a:srgbClr val="EF7D1D"/>
                </a:solidFill>
                <a:latin typeface="Source Code Pro Medium" charset="0"/>
                <a:ea typeface="Source Code Pro Medium" charset="0"/>
                <a:cs typeface="Source Code Pro Medium" charset="0"/>
              </a:rPr>
              <a:t>&lt;</a:t>
            </a:r>
            <a:r>
              <a:rPr lang="en-US" sz="1463" dirty="0">
                <a:solidFill>
                  <a:srgbClr val="36544F"/>
                </a:solidFill>
                <a:latin typeface="Source Code Pro Medium" charset="0"/>
                <a:ea typeface="Source Code Pro Medium" charset="0"/>
                <a:cs typeface="Source Code Pro Medium" charset="0"/>
              </a:rPr>
              <a:t>Movie</a:t>
            </a:r>
            <a:r>
              <a:rPr lang="en-US" sz="1463" dirty="0">
                <a:solidFill>
                  <a:srgbClr val="EF7D1D"/>
                </a:solidFill>
                <a:latin typeface="Source Code Pro Medium" charset="0"/>
                <a:ea typeface="Source Code Pro Medium" charset="0"/>
                <a:cs typeface="Source Code Pro Medium" charset="0"/>
              </a:rPr>
              <a:t>&gt;</a:t>
            </a:r>
            <a:r>
              <a:rPr lang="en-US" sz="1463" dirty="0">
                <a:solidFill>
                  <a:srgbClr val="36544F"/>
                </a:solidFill>
                <a:latin typeface="Source Code Pro Medium" charset="0"/>
                <a:ea typeface="Source Code Pro Medium" charset="0"/>
                <a:cs typeface="Source Code Pro Medium" charset="0"/>
              </a:rPr>
              <a:t> = </a:t>
            </a:r>
            <a:r>
              <a:rPr lang="en-US" sz="1463" dirty="0" smtClean="0">
                <a:solidFill>
                  <a:srgbClr val="36544F"/>
                </a:solidFill>
                <a:latin typeface="Source Code Pro Medium" charset="0"/>
                <a:ea typeface="Source Code Pro Medium" charset="0"/>
                <a:cs typeface="Source Code Pro Medium" charset="0"/>
              </a:rPr>
              <a:t>[];</a:t>
            </a:r>
          </a:p>
          <a:p>
            <a:pPr>
              <a:lnSpc>
                <a:spcPct val="120000"/>
              </a:lnSpc>
            </a:pPr>
            <a:endParaRPr lang="en-US" sz="1463" dirty="0">
              <a:solidFill>
                <a:srgbClr val="36544F"/>
              </a:solidFill>
              <a:latin typeface="Source Code Pro Medium" charset="0"/>
              <a:ea typeface="Source Code Pro Medium" charset="0"/>
              <a:cs typeface="Source Code Pro Medium" charset="0"/>
            </a:endParaRPr>
          </a:p>
          <a:p>
            <a:pPr>
              <a:lnSpc>
                <a:spcPct val="120000"/>
              </a:lnSpc>
            </a:pPr>
            <a:r>
              <a:rPr lang="en-US" sz="1463" dirty="0" err="1" smtClean="0">
                <a:solidFill>
                  <a:srgbClr val="36544F"/>
                </a:solidFill>
                <a:latin typeface="Source Code Pro Medium" charset="0"/>
                <a:ea typeface="Source Code Pro Medium" charset="0"/>
                <a:cs typeface="Source Code Pro Medium" charset="0"/>
              </a:rPr>
              <a:t>persons.push</a:t>
            </a:r>
            <a:r>
              <a:rPr lang="en-US" sz="1463" dirty="0">
                <a:solidFill>
                  <a:srgbClr val="36544F"/>
                </a:solidFill>
                <a:latin typeface="Source Code Pro Medium" charset="0"/>
                <a:ea typeface="Source Code Pro Medium" charset="0"/>
                <a:cs typeface="Source Code Pro Medium" charset="0"/>
              </a:rPr>
              <a:t>({name: 'Klaus'});  </a:t>
            </a:r>
            <a:r>
              <a:rPr lang="en-US" sz="1463" dirty="0" smtClean="0">
                <a:solidFill>
                  <a:srgbClr val="36544F"/>
                </a:solidFill>
                <a:latin typeface="Source Code Pro Medium" charset="0"/>
                <a:ea typeface="Source Code Pro Medium" charset="0"/>
                <a:cs typeface="Source Code Pro Medium" charset="0"/>
              </a:rPr>
              <a:t>    // OK</a:t>
            </a:r>
          </a:p>
          <a:p>
            <a:pPr>
              <a:lnSpc>
                <a:spcPct val="120000"/>
              </a:lnSpc>
            </a:pPr>
            <a:r>
              <a:rPr lang="en-US" sz="1463" dirty="0" err="1" smtClean="0">
                <a:solidFill>
                  <a:srgbClr val="36544F"/>
                </a:solidFill>
                <a:latin typeface="Source Code Pro Medium" charset="0"/>
                <a:ea typeface="Source Code Pro Medium" charset="0"/>
                <a:cs typeface="Source Code Pro Medium" charset="0"/>
              </a:rPr>
              <a:t>movies.push</a:t>
            </a:r>
            <a:r>
              <a:rPr lang="en-US" sz="1463" dirty="0" smtClean="0">
                <a:solidFill>
                  <a:srgbClr val="36544F"/>
                </a:solidFill>
                <a:latin typeface="Source Code Pro Medium" charset="0"/>
                <a:ea typeface="Source Code Pro Medium" charset="0"/>
                <a:cs typeface="Source Code Pro Medium" charset="0"/>
              </a:rPr>
              <a:t>({title: 'Batman'});     // OK</a:t>
            </a:r>
            <a:endParaRPr lang="en-US" sz="1463" dirty="0">
              <a:solidFill>
                <a:srgbClr val="36544F"/>
              </a:solidFill>
              <a:latin typeface="Source Code Pro Medium" charset="0"/>
              <a:ea typeface="Source Code Pro Medium" charset="0"/>
              <a:cs typeface="Source Code Pro Medium" charset="0"/>
            </a:endParaRPr>
          </a:p>
          <a:p>
            <a:pPr>
              <a:lnSpc>
                <a:spcPct val="120000"/>
              </a:lnSpc>
            </a:pPr>
            <a:r>
              <a:rPr lang="en-US" sz="1463" dirty="0" err="1" smtClean="0">
                <a:solidFill>
                  <a:srgbClr val="36544F"/>
                </a:solidFill>
                <a:latin typeface="Source Code Pro Medium" charset="0"/>
                <a:ea typeface="Source Code Pro Medium" charset="0"/>
                <a:cs typeface="Source Code Pro Medium" charset="0"/>
              </a:rPr>
              <a:t>persons.push</a:t>
            </a:r>
            <a:r>
              <a:rPr lang="en-US" sz="1463" dirty="0" smtClean="0">
                <a:solidFill>
                  <a:srgbClr val="36544F"/>
                </a:solidFill>
                <a:latin typeface="Source Code Pro Medium" charset="0"/>
                <a:ea typeface="Source Code Pro Medium" charset="0"/>
                <a:cs typeface="Source Code Pro Medium" charset="0"/>
              </a:rPr>
              <a:t>({title: 'Casablanca'}) // error ('title' not in Person)</a:t>
            </a:r>
          </a:p>
        </p:txBody>
      </p:sp>
    </p:spTree>
    <p:extLst>
      <p:ext uri="{BB962C8B-B14F-4D97-AF65-F5344CB8AC3E}">
        <p14:creationId xmlns:p14="http://schemas.microsoft.com/office/powerpoint/2010/main" val="143696009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Typescript</a:t>
            </a:r>
            <a:r>
              <a:rPr lang="de-DE" dirty="0" smtClean="0"/>
              <a:t> - Syntax</a:t>
            </a:r>
            <a:endParaRPr lang="de-DE" dirty="0"/>
          </a:p>
        </p:txBody>
      </p:sp>
      <p:sp>
        <p:nvSpPr>
          <p:cNvPr id="3" name="Textfeld 2"/>
          <p:cNvSpPr txBox="1"/>
          <p:nvPr/>
        </p:nvSpPr>
        <p:spPr>
          <a:xfrm>
            <a:off x="203200" y="1268793"/>
            <a:ext cx="9499600" cy="504946"/>
          </a:xfrm>
          <a:prstGeom prst="rect">
            <a:avLst/>
          </a:prstGeom>
          <a:noFill/>
        </p:spPr>
        <p:txBody>
          <a:bodyPr wrap="square" rtlCol="0">
            <a:spAutoFit/>
          </a:bodyPr>
          <a:lstStyle/>
          <a:p>
            <a:pPr>
              <a:lnSpc>
                <a:spcPct val="120000"/>
              </a:lnSpc>
            </a:pPr>
            <a:r>
              <a:rPr lang="de-DE" sz="2400" b="1" dirty="0" err="1" smtClean="0">
                <a:solidFill>
                  <a:srgbClr val="EF7D1D"/>
                </a:solidFill>
                <a:latin typeface="Source Sans Pro" charset="0"/>
                <a:ea typeface="Source Sans Pro" charset="0"/>
                <a:cs typeface="Source Sans Pro" charset="0"/>
              </a:rPr>
              <a:t>Generics</a:t>
            </a:r>
            <a:endParaRPr lang="de-DE" sz="2400" b="1" dirty="0" smtClean="0">
              <a:solidFill>
                <a:srgbClr val="EF7D1D"/>
              </a:solidFill>
              <a:latin typeface="Source Sans Pro" charset="0"/>
              <a:ea typeface="Source Sans Pro" charset="0"/>
              <a:cs typeface="Source Sans Pro" charset="0"/>
            </a:endParaRPr>
          </a:p>
        </p:txBody>
      </p:sp>
      <p:sp>
        <p:nvSpPr>
          <p:cNvPr id="4" name="Textfeld 3"/>
          <p:cNvSpPr txBox="1"/>
          <p:nvPr/>
        </p:nvSpPr>
        <p:spPr>
          <a:xfrm>
            <a:off x="320736" y="1929621"/>
            <a:ext cx="9279032" cy="2431243"/>
          </a:xfrm>
          <a:prstGeom prst="rect">
            <a:avLst/>
          </a:prstGeom>
          <a:noFill/>
        </p:spPr>
        <p:txBody>
          <a:bodyPr wrap="square" lIns="0" tIns="0" rIns="0" bIns="0" rtlCol="0">
            <a:spAutoFit/>
          </a:bodyPr>
          <a:lstStyle/>
          <a:p>
            <a:pPr>
              <a:lnSpc>
                <a:spcPct val="120000"/>
              </a:lnSpc>
            </a:pPr>
            <a:r>
              <a:rPr lang="en-US" sz="1463" dirty="0">
                <a:solidFill>
                  <a:srgbClr val="EF7D1D"/>
                </a:solidFill>
                <a:latin typeface="Source Code Pro Medium" charset="0"/>
                <a:ea typeface="Source Code Pro Medium" charset="0"/>
                <a:cs typeface="Source Code Pro Medium" charset="0"/>
              </a:rPr>
              <a:t>type</a:t>
            </a:r>
            <a:r>
              <a:rPr lang="en-US" sz="1463" dirty="0">
                <a:solidFill>
                  <a:srgbClr val="36544F"/>
                </a:solidFill>
                <a:latin typeface="Source Code Pro Medium" charset="0"/>
                <a:ea typeface="Source Code Pro Medium" charset="0"/>
                <a:cs typeface="Source Code Pro Medium" charset="0"/>
              </a:rPr>
              <a:t> Person = { name: string </a:t>
            </a:r>
            <a:r>
              <a:rPr lang="en-US" sz="1463" dirty="0" smtClean="0">
                <a:solidFill>
                  <a:srgbClr val="36544F"/>
                </a:solidFill>
                <a:latin typeface="Source Code Pro Medium" charset="0"/>
                <a:ea typeface="Source Code Pro Medium" charset="0"/>
                <a:cs typeface="Source Code Pro Medium" charset="0"/>
              </a:rPr>
              <a:t>};</a:t>
            </a:r>
          </a:p>
          <a:p>
            <a:pPr>
              <a:lnSpc>
                <a:spcPct val="120000"/>
              </a:lnSpc>
            </a:pPr>
            <a:r>
              <a:rPr lang="en-US" sz="1463" dirty="0" smtClean="0">
                <a:solidFill>
                  <a:srgbClr val="EF7D1D"/>
                </a:solidFill>
                <a:latin typeface="Source Code Pro Medium" charset="0"/>
                <a:ea typeface="Source Code Pro Medium" charset="0"/>
                <a:cs typeface="Source Code Pro Medium" charset="0"/>
              </a:rPr>
              <a:t>type</a:t>
            </a:r>
            <a:r>
              <a:rPr lang="en-US" sz="1463" dirty="0" smtClean="0">
                <a:solidFill>
                  <a:srgbClr val="36544F"/>
                </a:solidFill>
                <a:latin typeface="Source Code Pro Medium" charset="0"/>
                <a:ea typeface="Source Code Pro Medium" charset="0"/>
                <a:cs typeface="Source Code Pro Medium" charset="0"/>
              </a:rPr>
              <a:t> </a:t>
            </a:r>
            <a:r>
              <a:rPr lang="en-US" sz="1463" dirty="0">
                <a:solidFill>
                  <a:srgbClr val="36544F"/>
                </a:solidFill>
                <a:latin typeface="Source Code Pro Medium" charset="0"/>
                <a:ea typeface="Source Code Pro Medium" charset="0"/>
                <a:cs typeface="Source Code Pro Medium" charset="0"/>
              </a:rPr>
              <a:t>Movie = { title: string </a:t>
            </a:r>
            <a:r>
              <a:rPr lang="en-US" sz="1463" dirty="0" smtClean="0">
                <a:solidFill>
                  <a:srgbClr val="36544F"/>
                </a:solidFill>
                <a:latin typeface="Source Code Pro Medium" charset="0"/>
                <a:ea typeface="Source Code Pro Medium" charset="0"/>
                <a:cs typeface="Source Code Pro Medium" charset="0"/>
              </a:rPr>
              <a:t>};</a:t>
            </a:r>
          </a:p>
          <a:p>
            <a:pPr>
              <a:lnSpc>
                <a:spcPct val="120000"/>
              </a:lnSpc>
            </a:pPr>
            <a:endParaRPr lang="en-US" sz="1463" dirty="0">
              <a:solidFill>
                <a:srgbClr val="36544F"/>
              </a:solidFill>
              <a:latin typeface="Source Code Pro Medium" charset="0"/>
              <a:ea typeface="Source Code Pro Medium" charset="0"/>
              <a:cs typeface="Source Code Pro Medium" charset="0"/>
            </a:endParaRPr>
          </a:p>
          <a:p>
            <a:pPr>
              <a:lnSpc>
                <a:spcPct val="120000"/>
              </a:lnSpc>
            </a:pPr>
            <a:r>
              <a:rPr lang="en-US" sz="1463" dirty="0" smtClean="0">
                <a:solidFill>
                  <a:srgbClr val="36544F"/>
                </a:solidFill>
                <a:latin typeface="Source Code Pro Medium" charset="0"/>
                <a:ea typeface="Source Code Pro Medium" charset="0"/>
                <a:cs typeface="Source Code Pro Medium" charset="0"/>
              </a:rPr>
              <a:t>let </a:t>
            </a:r>
            <a:r>
              <a:rPr lang="en-US" sz="1463" dirty="0" err="1">
                <a:solidFill>
                  <a:srgbClr val="36544F"/>
                </a:solidFill>
                <a:latin typeface="Source Code Pro Medium" charset="0"/>
                <a:ea typeface="Source Code Pro Medium" charset="0"/>
                <a:cs typeface="Source Code Pro Medium" charset="0"/>
              </a:rPr>
              <a:t>persons:</a:t>
            </a:r>
            <a:r>
              <a:rPr lang="en-US" sz="1463" dirty="0" err="1">
                <a:solidFill>
                  <a:srgbClr val="EF7D1D"/>
                </a:solidFill>
                <a:latin typeface="Source Code Pro Medium" charset="0"/>
                <a:ea typeface="Source Code Pro Medium" charset="0"/>
                <a:cs typeface="Source Code Pro Medium" charset="0"/>
              </a:rPr>
              <a:t>Array</a:t>
            </a:r>
            <a:r>
              <a:rPr lang="en-US" sz="1463" dirty="0">
                <a:solidFill>
                  <a:srgbClr val="EF7D1D"/>
                </a:solidFill>
                <a:latin typeface="Source Code Pro Medium" charset="0"/>
                <a:ea typeface="Source Code Pro Medium" charset="0"/>
                <a:cs typeface="Source Code Pro Medium" charset="0"/>
              </a:rPr>
              <a:t>&lt;</a:t>
            </a:r>
            <a:r>
              <a:rPr lang="en-US" sz="1463" dirty="0">
                <a:solidFill>
                  <a:srgbClr val="36544F"/>
                </a:solidFill>
                <a:latin typeface="Source Code Pro Medium" charset="0"/>
                <a:ea typeface="Source Code Pro Medium" charset="0"/>
                <a:cs typeface="Source Code Pro Medium" charset="0"/>
              </a:rPr>
              <a:t>Person</a:t>
            </a:r>
            <a:r>
              <a:rPr lang="en-US" sz="1463" dirty="0">
                <a:solidFill>
                  <a:srgbClr val="EF7D1D"/>
                </a:solidFill>
                <a:latin typeface="Source Code Pro Medium" charset="0"/>
                <a:ea typeface="Source Code Pro Medium" charset="0"/>
                <a:cs typeface="Source Code Pro Medium" charset="0"/>
              </a:rPr>
              <a:t>&gt;</a:t>
            </a:r>
            <a:r>
              <a:rPr lang="en-US" sz="1463" dirty="0">
                <a:solidFill>
                  <a:srgbClr val="36544F"/>
                </a:solidFill>
                <a:latin typeface="Source Code Pro Medium" charset="0"/>
                <a:ea typeface="Source Code Pro Medium" charset="0"/>
                <a:cs typeface="Source Code Pro Medium" charset="0"/>
              </a:rPr>
              <a:t> = </a:t>
            </a:r>
            <a:r>
              <a:rPr lang="en-US" sz="1463" dirty="0" smtClean="0">
                <a:solidFill>
                  <a:srgbClr val="36544F"/>
                </a:solidFill>
                <a:latin typeface="Source Code Pro Medium" charset="0"/>
                <a:ea typeface="Source Code Pro Medium" charset="0"/>
                <a:cs typeface="Source Code Pro Medium" charset="0"/>
              </a:rPr>
              <a:t>[];</a:t>
            </a:r>
          </a:p>
          <a:p>
            <a:pPr>
              <a:lnSpc>
                <a:spcPct val="120000"/>
              </a:lnSpc>
            </a:pPr>
            <a:r>
              <a:rPr lang="en-US" sz="1463" dirty="0" smtClean="0">
                <a:solidFill>
                  <a:srgbClr val="36544F"/>
                </a:solidFill>
                <a:latin typeface="Source Code Pro Medium" charset="0"/>
                <a:ea typeface="Source Code Pro Medium" charset="0"/>
                <a:cs typeface="Source Code Pro Medium" charset="0"/>
              </a:rPr>
              <a:t>let </a:t>
            </a:r>
            <a:r>
              <a:rPr lang="en-US" sz="1463" dirty="0" err="1">
                <a:solidFill>
                  <a:srgbClr val="36544F"/>
                </a:solidFill>
                <a:latin typeface="Source Code Pro Medium" charset="0"/>
                <a:ea typeface="Source Code Pro Medium" charset="0"/>
                <a:cs typeface="Source Code Pro Medium" charset="0"/>
              </a:rPr>
              <a:t>movies:</a:t>
            </a:r>
            <a:r>
              <a:rPr lang="en-US" sz="1463" dirty="0" err="1">
                <a:solidFill>
                  <a:srgbClr val="EF7D1D"/>
                </a:solidFill>
                <a:latin typeface="Source Code Pro Medium" charset="0"/>
                <a:ea typeface="Source Code Pro Medium" charset="0"/>
                <a:cs typeface="Source Code Pro Medium" charset="0"/>
              </a:rPr>
              <a:t>Array</a:t>
            </a:r>
            <a:r>
              <a:rPr lang="en-US" sz="1463" dirty="0">
                <a:solidFill>
                  <a:srgbClr val="EF7D1D"/>
                </a:solidFill>
                <a:latin typeface="Source Code Pro Medium" charset="0"/>
                <a:ea typeface="Source Code Pro Medium" charset="0"/>
                <a:cs typeface="Source Code Pro Medium" charset="0"/>
              </a:rPr>
              <a:t>&lt;</a:t>
            </a:r>
            <a:r>
              <a:rPr lang="en-US" sz="1463" dirty="0">
                <a:solidFill>
                  <a:srgbClr val="36544F"/>
                </a:solidFill>
                <a:latin typeface="Source Code Pro Medium" charset="0"/>
                <a:ea typeface="Source Code Pro Medium" charset="0"/>
                <a:cs typeface="Source Code Pro Medium" charset="0"/>
              </a:rPr>
              <a:t>Movie</a:t>
            </a:r>
            <a:r>
              <a:rPr lang="en-US" sz="1463" dirty="0">
                <a:solidFill>
                  <a:srgbClr val="EF7D1D"/>
                </a:solidFill>
                <a:latin typeface="Source Code Pro Medium" charset="0"/>
                <a:ea typeface="Source Code Pro Medium" charset="0"/>
                <a:cs typeface="Source Code Pro Medium" charset="0"/>
              </a:rPr>
              <a:t>&gt;</a:t>
            </a:r>
            <a:r>
              <a:rPr lang="en-US" sz="1463" dirty="0">
                <a:solidFill>
                  <a:srgbClr val="36544F"/>
                </a:solidFill>
                <a:latin typeface="Source Code Pro Medium" charset="0"/>
                <a:ea typeface="Source Code Pro Medium" charset="0"/>
                <a:cs typeface="Source Code Pro Medium" charset="0"/>
              </a:rPr>
              <a:t> = </a:t>
            </a:r>
            <a:r>
              <a:rPr lang="en-US" sz="1463" dirty="0" smtClean="0">
                <a:solidFill>
                  <a:srgbClr val="36544F"/>
                </a:solidFill>
                <a:latin typeface="Source Code Pro Medium" charset="0"/>
                <a:ea typeface="Source Code Pro Medium" charset="0"/>
                <a:cs typeface="Source Code Pro Medium" charset="0"/>
              </a:rPr>
              <a:t>[];</a:t>
            </a:r>
          </a:p>
          <a:p>
            <a:pPr>
              <a:lnSpc>
                <a:spcPct val="120000"/>
              </a:lnSpc>
            </a:pPr>
            <a:endParaRPr lang="en-US" sz="1463" dirty="0">
              <a:solidFill>
                <a:srgbClr val="36544F"/>
              </a:solidFill>
              <a:latin typeface="Source Code Pro Medium" charset="0"/>
              <a:ea typeface="Source Code Pro Medium" charset="0"/>
              <a:cs typeface="Source Code Pro Medium" charset="0"/>
            </a:endParaRPr>
          </a:p>
          <a:p>
            <a:pPr>
              <a:lnSpc>
                <a:spcPct val="120000"/>
              </a:lnSpc>
            </a:pPr>
            <a:r>
              <a:rPr lang="en-US" sz="1463" dirty="0" err="1" smtClean="0">
                <a:solidFill>
                  <a:srgbClr val="36544F"/>
                </a:solidFill>
                <a:latin typeface="Source Code Pro Medium" charset="0"/>
                <a:ea typeface="Source Code Pro Medium" charset="0"/>
                <a:cs typeface="Source Code Pro Medium" charset="0"/>
              </a:rPr>
              <a:t>persons.push</a:t>
            </a:r>
            <a:r>
              <a:rPr lang="en-US" sz="1463" dirty="0">
                <a:solidFill>
                  <a:srgbClr val="36544F"/>
                </a:solidFill>
                <a:latin typeface="Source Code Pro Medium" charset="0"/>
                <a:ea typeface="Source Code Pro Medium" charset="0"/>
                <a:cs typeface="Source Code Pro Medium" charset="0"/>
              </a:rPr>
              <a:t>({name: 'Klaus'});  </a:t>
            </a:r>
            <a:r>
              <a:rPr lang="en-US" sz="1463" dirty="0" smtClean="0">
                <a:solidFill>
                  <a:srgbClr val="36544F"/>
                </a:solidFill>
                <a:latin typeface="Source Code Pro Medium" charset="0"/>
                <a:ea typeface="Source Code Pro Medium" charset="0"/>
                <a:cs typeface="Source Code Pro Medium" charset="0"/>
              </a:rPr>
              <a:t>    // OK</a:t>
            </a:r>
          </a:p>
          <a:p>
            <a:pPr>
              <a:lnSpc>
                <a:spcPct val="120000"/>
              </a:lnSpc>
            </a:pPr>
            <a:r>
              <a:rPr lang="en-US" sz="1463" dirty="0" err="1" smtClean="0">
                <a:solidFill>
                  <a:srgbClr val="36544F"/>
                </a:solidFill>
                <a:latin typeface="Source Code Pro Medium" charset="0"/>
                <a:ea typeface="Source Code Pro Medium" charset="0"/>
                <a:cs typeface="Source Code Pro Medium" charset="0"/>
              </a:rPr>
              <a:t>movies.push</a:t>
            </a:r>
            <a:r>
              <a:rPr lang="en-US" sz="1463" dirty="0" smtClean="0">
                <a:solidFill>
                  <a:srgbClr val="36544F"/>
                </a:solidFill>
                <a:latin typeface="Source Code Pro Medium" charset="0"/>
                <a:ea typeface="Source Code Pro Medium" charset="0"/>
                <a:cs typeface="Source Code Pro Medium" charset="0"/>
              </a:rPr>
              <a:t>({title: 'Batman'});     // OK</a:t>
            </a:r>
            <a:endParaRPr lang="en-US" sz="1463" dirty="0">
              <a:solidFill>
                <a:srgbClr val="36544F"/>
              </a:solidFill>
              <a:latin typeface="Source Code Pro Medium" charset="0"/>
              <a:ea typeface="Source Code Pro Medium" charset="0"/>
              <a:cs typeface="Source Code Pro Medium" charset="0"/>
            </a:endParaRPr>
          </a:p>
          <a:p>
            <a:pPr>
              <a:lnSpc>
                <a:spcPct val="120000"/>
              </a:lnSpc>
            </a:pPr>
            <a:r>
              <a:rPr lang="en-US" sz="1463" dirty="0" err="1" smtClean="0">
                <a:solidFill>
                  <a:srgbClr val="36544F"/>
                </a:solidFill>
                <a:latin typeface="Source Code Pro Medium" charset="0"/>
                <a:ea typeface="Source Code Pro Medium" charset="0"/>
                <a:cs typeface="Source Code Pro Medium" charset="0"/>
              </a:rPr>
              <a:t>persons.push</a:t>
            </a:r>
            <a:r>
              <a:rPr lang="en-US" sz="1463" dirty="0" smtClean="0">
                <a:solidFill>
                  <a:srgbClr val="36544F"/>
                </a:solidFill>
                <a:latin typeface="Source Code Pro Medium" charset="0"/>
                <a:ea typeface="Source Code Pro Medium" charset="0"/>
                <a:cs typeface="Source Code Pro Medium" charset="0"/>
              </a:rPr>
              <a:t>({title: 'Casablanca'}) // error ('title' not in Person)</a:t>
            </a:r>
          </a:p>
        </p:txBody>
      </p:sp>
    </p:spTree>
    <p:extLst>
      <p:ext uri="{BB962C8B-B14F-4D97-AF65-F5344CB8AC3E}">
        <p14:creationId xmlns:p14="http://schemas.microsoft.com/office/powerpoint/2010/main" val="201936573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1154049" y="5173629"/>
            <a:ext cx="7597902" cy="692497"/>
          </a:xfrm>
          <a:prstGeom prst="rect">
            <a:avLst/>
          </a:prstGeom>
        </p:spPr>
        <p:txBody>
          <a:bodyPr wrap="square">
            <a:spAutoFit/>
          </a:bodyPr>
          <a:lstStyle/>
          <a:p>
            <a:pPr algn="ctr"/>
            <a:r>
              <a:rPr lang="de-DE" sz="3900" b="1" dirty="0" smtClean="0">
                <a:solidFill>
                  <a:srgbClr val="EF7D1D"/>
                </a:solidFill>
                <a:latin typeface="Source Sans Pro Semibold" charset="0"/>
                <a:ea typeface="Source Sans Pro Semibold" charset="0"/>
                <a:cs typeface="Source Sans Pro Semibold" charset="0"/>
              </a:rPr>
              <a:t>für </a:t>
            </a:r>
            <a:r>
              <a:rPr lang="de-DE" sz="3900" b="1" dirty="0" err="1" smtClean="0">
                <a:solidFill>
                  <a:srgbClr val="EF7D1D"/>
                </a:solidFill>
                <a:latin typeface="Source Sans Pro Semibold" charset="0"/>
                <a:ea typeface="Source Sans Pro Semibold" charset="0"/>
                <a:cs typeface="Source Sans Pro Semibold" charset="0"/>
              </a:rPr>
              <a:t>React</a:t>
            </a:r>
            <a:r>
              <a:rPr lang="de-DE" sz="3900" b="1" dirty="0" smtClean="0">
                <a:solidFill>
                  <a:srgbClr val="EF7D1D"/>
                </a:solidFill>
                <a:latin typeface="Source Sans Pro Semibold" charset="0"/>
                <a:ea typeface="Source Sans Pro Semibold" charset="0"/>
                <a:cs typeface="Source Sans Pro Semibold" charset="0"/>
              </a:rPr>
              <a:t>-Anwendungen</a:t>
            </a:r>
            <a:endParaRPr lang="de-DE" sz="3900" b="1" dirty="0">
              <a:solidFill>
                <a:srgbClr val="EF7D1D"/>
              </a:solidFill>
              <a:latin typeface="Source Sans Pro Semibold" charset="0"/>
              <a:ea typeface="Source Sans Pro Semibold" charset="0"/>
              <a:cs typeface="Source Sans Pro Semibold" charset="0"/>
            </a:endParaRPr>
          </a:p>
        </p:txBody>
      </p:sp>
      <p:sp>
        <p:nvSpPr>
          <p:cNvPr id="4" name="Rechteck 3"/>
          <p:cNvSpPr/>
          <p:nvPr/>
        </p:nvSpPr>
        <p:spPr>
          <a:xfrm>
            <a:off x="1584604" y="3342358"/>
            <a:ext cx="7167347" cy="1831271"/>
          </a:xfrm>
          <a:prstGeom prst="rect">
            <a:avLst/>
          </a:prstGeom>
        </p:spPr>
        <p:txBody>
          <a:bodyPr wrap="none">
            <a:spAutoFit/>
          </a:bodyPr>
          <a:lstStyle/>
          <a:p>
            <a:r>
              <a:rPr lang="de-DE" sz="11300" b="1" dirty="0" err="1" smtClean="0">
                <a:solidFill>
                  <a:srgbClr val="025249"/>
                </a:solidFill>
                <a:latin typeface="Source Sans Pro" charset="0"/>
                <a:ea typeface="Source Sans Pro" charset="0"/>
                <a:cs typeface="Source Sans Pro" charset="0"/>
              </a:rPr>
              <a:t>TypeScript</a:t>
            </a:r>
            <a:endParaRPr lang="de-DE" sz="2000" b="1" dirty="0">
              <a:solidFill>
                <a:srgbClr val="025249"/>
              </a:solidFill>
              <a:latin typeface="Source Sans Pro" charset="0"/>
              <a:ea typeface="Source Sans Pro" charset="0"/>
              <a:cs typeface="Source Sans Pro" charset="0"/>
            </a:endParaRPr>
          </a:p>
        </p:txBody>
      </p:sp>
      <p:sp>
        <p:nvSpPr>
          <p:cNvPr id="5" name="Titel 4"/>
          <p:cNvSpPr>
            <a:spLocks noGrp="1"/>
          </p:cNvSpPr>
          <p:nvPr>
            <p:ph type="title"/>
          </p:nvPr>
        </p:nvSpPr>
        <p:spPr/>
        <p:txBody>
          <a:bodyPr/>
          <a:lstStyle/>
          <a:p>
            <a:endParaRPr lang="de-DE"/>
          </a:p>
        </p:txBody>
      </p:sp>
    </p:spTree>
    <p:extLst>
      <p:ext uri="{BB962C8B-B14F-4D97-AF65-F5344CB8AC3E}">
        <p14:creationId xmlns:p14="http://schemas.microsoft.com/office/powerpoint/2010/main" val="180256732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TypeScript</a:t>
            </a:r>
            <a:r>
              <a:rPr lang="de-DE" dirty="0" smtClean="0"/>
              <a:t> und </a:t>
            </a:r>
            <a:r>
              <a:rPr lang="de-DE" dirty="0" err="1" smtClean="0"/>
              <a:t>React</a:t>
            </a:r>
            <a:r>
              <a:rPr lang="de-DE" dirty="0" smtClean="0"/>
              <a:t>: Properties</a:t>
            </a:r>
            <a:endParaRPr lang="de-DE" dirty="0"/>
          </a:p>
        </p:txBody>
      </p:sp>
      <p:sp>
        <p:nvSpPr>
          <p:cNvPr id="4" name="Rechteck 3"/>
          <p:cNvSpPr/>
          <p:nvPr/>
        </p:nvSpPr>
        <p:spPr>
          <a:xfrm>
            <a:off x="2897506" y="2584707"/>
            <a:ext cx="6721221" cy="2250616"/>
          </a:xfrm>
          <a:prstGeom prst="rect">
            <a:avLst/>
          </a:prstGeom>
        </p:spPr>
        <p:txBody>
          <a:bodyPr wrap="square" lIns="0" tIns="0" rIns="0" bIns="0">
            <a:spAutoFit/>
          </a:bodyPr>
          <a:lstStyle/>
          <a:p>
            <a:r>
              <a:rPr lang="de-DE" sz="1625" dirty="0" err="1">
                <a:solidFill>
                  <a:srgbClr val="025249"/>
                </a:solidFill>
                <a:latin typeface="Source Code Pro Medium" charset="0"/>
                <a:ea typeface="Source Code Pro Medium" charset="0"/>
                <a:cs typeface="Source Code Pro Medium" charset="0"/>
              </a:rPr>
              <a:t>function</a:t>
            </a:r>
            <a:r>
              <a:rPr lang="de-DE" sz="1625" dirty="0">
                <a:solidFill>
                  <a:srgbClr val="025249"/>
                </a:solidFill>
                <a:latin typeface="Source Code Pro Medium" charset="0"/>
                <a:ea typeface="Source Code Pro Medium" charset="0"/>
                <a:cs typeface="Source Code Pro Medium" charset="0"/>
              </a:rPr>
              <a:t> </a:t>
            </a:r>
            <a:r>
              <a:rPr lang="de-DE" sz="1625" dirty="0" err="1" smtClean="0">
                <a:solidFill>
                  <a:srgbClr val="025249"/>
                </a:solidFill>
                <a:latin typeface="Source Code Pro Medium" charset="0"/>
                <a:ea typeface="Source Code Pro Medium" charset="0"/>
                <a:cs typeface="Source Code Pro Medium" charset="0"/>
              </a:rPr>
              <a:t>CheckLabel</a:t>
            </a:r>
            <a:r>
              <a:rPr lang="de-DE" sz="1625" dirty="0" smtClean="0">
                <a:solidFill>
                  <a:srgbClr val="025249"/>
                </a:solidFill>
                <a:latin typeface="Source Code Pro Medium" charset="0"/>
                <a:ea typeface="Source Code Pro Medium" charset="0"/>
                <a:cs typeface="Source Code Pro Medium" charset="0"/>
              </a:rPr>
              <a:t>(</a:t>
            </a:r>
            <a:r>
              <a:rPr lang="de-DE" sz="1625" dirty="0" err="1" smtClean="0">
                <a:solidFill>
                  <a:srgbClr val="025249"/>
                </a:solidFill>
                <a:latin typeface="Source Code Pro Medium" charset="0"/>
                <a:ea typeface="Source Code Pro Medium" charset="0"/>
                <a:cs typeface="Source Code Pro Medium" charset="0"/>
              </a:rPr>
              <a:t>props</a:t>
            </a:r>
            <a:r>
              <a:rPr lang="de-DE" sz="1625" dirty="0" smtClean="0">
                <a:solidFill>
                  <a:srgbClr val="EF7D1D"/>
                </a:solidFill>
                <a:latin typeface="Source Code Pro Medium" charset="0"/>
                <a:ea typeface="Source Code Pro Medium" charset="0"/>
                <a:cs typeface="Source Code Pro Medium" charset="0"/>
              </a:rPr>
              <a:t>: </a:t>
            </a:r>
            <a:r>
              <a:rPr lang="de-DE" sz="1625" dirty="0" err="1" smtClean="0">
                <a:solidFill>
                  <a:srgbClr val="EF7D1D"/>
                </a:solidFill>
                <a:latin typeface="Source Code Pro Medium" charset="0"/>
                <a:ea typeface="Source Code Pro Medium" charset="0"/>
                <a:cs typeface="Source Code Pro Medium" charset="0"/>
              </a:rPr>
              <a:t>CheckLabelProps</a:t>
            </a:r>
            <a:r>
              <a:rPr lang="de-DE" sz="1625" dirty="0" smtClean="0">
                <a:solidFill>
                  <a:srgbClr val="025249"/>
                </a:solidFill>
                <a:latin typeface="Source Code Pro Medium" charset="0"/>
                <a:ea typeface="Source Code Pro Medium" charset="0"/>
                <a:cs typeface="Source Code Pro Medium" charset="0"/>
              </a:rPr>
              <a:t>) </a:t>
            </a:r>
            <a:r>
              <a:rPr lang="de-DE" sz="1625" dirty="0">
                <a:solidFill>
                  <a:srgbClr val="025249"/>
                </a:solidFill>
                <a:latin typeface="Source Code Pro Medium" charset="0"/>
                <a:ea typeface="Source Code Pro Medium" charset="0"/>
                <a:cs typeface="Source Code Pro Medium" charset="0"/>
              </a:rPr>
              <a:t>{</a:t>
            </a:r>
          </a:p>
          <a:p>
            <a:r>
              <a:rPr lang="de-DE" sz="1625" dirty="0">
                <a:solidFill>
                  <a:srgbClr val="025249"/>
                </a:solidFill>
                <a:latin typeface="Source Code Pro Medium" charset="0"/>
                <a:ea typeface="Source Code Pro Medium" charset="0"/>
                <a:cs typeface="Source Code Pro Medium" charset="0"/>
              </a:rPr>
              <a:t>  . . .</a:t>
            </a:r>
          </a:p>
          <a:p>
            <a:r>
              <a:rPr lang="de-DE" sz="1625" dirty="0">
                <a:solidFill>
                  <a:srgbClr val="025249"/>
                </a:solidFill>
                <a:latin typeface="Source Code Pro Medium" charset="0"/>
                <a:ea typeface="Source Code Pro Medium" charset="0"/>
                <a:cs typeface="Source Code Pro Medium" charset="0"/>
              </a:rPr>
              <a:t>}</a:t>
            </a:r>
          </a:p>
          <a:p>
            <a:endParaRPr lang="de-DE" sz="1625" dirty="0">
              <a:solidFill>
                <a:srgbClr val="025249"/>
              </a:solidFill>
              <a:latin typeface="Source Code Pro Medium" charset="0"/>
              <a:ea typeface="Source Code Pro Medium" charset="0"/>
              <a:cs typeface="Source Code Pro Medium" charset="0"/>
            </a:endParaRPr>
          </a:p>
          <a:p>
            <a:r>
              <a:rPr lang="de-DE" sz="1625" dirty="0" smtClean="0">
                <a:solidFill>
                  <a:srgbClr val="EF7D1D"/>
                </a:solidFill>
                <a:latin typeface="Source Code Pro Medium" charset="0"/>
                <a:ea typeface="Source Code Pro Medium" charset="0"/>
                <a:cs typeface="Source Code Pro Medium" charset="0"/>
              </a:rPr>
              <a:t>type </a:t>
            </a:r>
            <a:r>
              <a:rPr lang="de-DE" sz="1625" dirty="0" err="1" smtClean="0">
                <a:solidFill>
                  <a:srgbClr val="EF7D1D"/>
                </a:solidFill>
                <a:latin typeface="Source Code Pro Medium" charset="0"/>
                <a:ea typeface="Source Code Pro Medium" charset="0"/>
                <a:cs typeface="Source Code Pro Medium" charset="0"/>
              </a:rPr>
              <a:t>CheckLabelProps</a:t>
            </a:r>
            <a:r>
              <a:rPr lang="de-DE" sz="1625" dirty="0" smtClean="0">
                <a:solidFill>
                  <a:srgbClr val="EF7D1D"/>
                </a:solidFill>
                <a:latin typeface="Source Code Pro Medium" charset="0"/>
                <a:ea typeface="Source Code Pro Medium" charset="0"/>
                <a:cs typeface="Source Code Pro Medium" charset="0"/>
              </a:rPr>
              <a:t> = {</a:t>
            </a:r>
          </a:p>
          <a:p>
            <a:r>
              <a:rPr lang="de-DE" sz="1625" dirty="0" smtClean="0">
                <a:solidFill>
                  <a:srgbClr val="EF7D1D"/>
                </a:solidFill>
                <a:latin typeface="Source Code Pro Medium" charset="0"/>
                <a:ea typeface="Source Code Pro Medium" charset="0"/>
                <a:cs typeface="Source Code Pro Medium" charset="0"/>
              </a:rPr>
              <a:t>  </a:t>
            </a:r>
            <a:r>
              <a:rPr lang="de-DE" sz="1625" dirty="0" err="1" smtClean="0">
                <a:solidFill>
                  <a:srgbClr val="EF7D1D"/>
                </a:solidFill>
                <a:latin typeface="Source Code Pro Medium" charset="0"/>
                <a:ea typeface="Source Code Pro Medium" charset="0"/>
                <a:cs typeface="Source Code Pro Medium" charset="0"/>
              </a:rPr>
              <a:t>label</a:t>
            </a:r>
            <a:r>
              <a:rPr lang="de-DE" sz="1625" dirty="0" smtClean="0">
                <a:solidFill>
                  <a:srgbClr val="EF7D1D"/>
                </a:solidFill>
                <a:latin typeface="Source Code Pro Medium" charset="0"/>
                <a:ea typeface="Source Code Pro Medium" charset="0"/>
                <a:cs typeface="Source Code Pro Medium" charset="0"/>
              </a:rPr>
              <a:t>: </a:t>
            </a:r>
            <a:r>
              <a:rPr lang="de-DE" sz="1625" dirty="0" err="1" smtClean="0">
                <a:solidFill>
                  <a:srgbClr val="EF7D1D"/>
                </a:solidFill>
                <a:latin typeface="Source Code Pro Medium" charset="0"/>
                <a:ea typeface="Source Code Pro Medium" charset="0"/>
                <a:cs typeface="Source Code Pro Medium" charset="0"/>
              </a:rPr>
              <a:t>string</a:t>
            </a:r>
            <a:r>
              <a:rPr lang="de-DE" sz="1625" dirty="0" smtClean="0">
                <a:solidFill>
                  <a:srgbClr val="EF7D1D"/>
                </a:solidFill>
                <a:latin typeface="Source Code Pro Medium" charset="0"/>
                <a:ea typeface="Source Code Pro Medium" charset="0"/>
                <a:cs typeface="Source Code Pro Medium" charset="0"/>
              </a:rPr>
              <a:t>,</a:t>
            </a:r>
            <a:endParaRPr lang="de-DE" sz="1625" dirty="0">
              <a:solidFill>
                <a:srgbClr val="EF7D1D"/>
              </a:solidFill>
              <a:latin typeface="Source Code Pro Medium" charset="0"/>
              <a:ea typeface="Source Code Pro Medium" charset="0"/>
              <a:cs typeface="Source Code Pro Medium" charset="0"/>
            </a:endParaRPr>
          </a:p>
          <a:p>
            <a:r>
              <a:rPr lang="de-DE" sz="1625" dirty="0">
                <a:solidFill>
                  <a:srgbClr val="EF7D1D"/>
                </a:solidFill>
                <a:latin typeface="Source Code Pro Medium" charset="0"/>
                <a:ea typeface="Source Code Pro Medium" charset="0"/>
                <a:cs typeface="Source Code Pro Medium" charset="0"/>
              </a:rPr>
              <a:t>  </a:t>
            </a:r>
            <a:r>
              <a:rPr lang="de-DE" sz="1625" dirty="0" err="1" smtClean="0">
                <a:solidFill>
                  <a:srgbClr val="EF7D1D"/>
                </a:solidFill>
                <a:latin typeface="Source Code Pro Medium" charset="0"/>
                <a:ea typeface="Source Code Pro Medium" charset="0"/>
                <a:cs typeface="Source Code Pro Medium" charset="0"/>
              </a:rPr>
              <a:t>checked</a:t>
            </a:r>
            <a:r>
              <a:rPr lang="de-DE" sz="1625" dirty="0" smtClean="0">
                <a:solidFill>
                  <a:srgbClr val="EF7D1D"/>
                </a:solidFill>
                <a:latin typeface="Source Code Pro Medium" charset="0"/>
                <a:ea typeface="Source Code Pro Medium" charset="0"/>
                <a:cs typeface="Source Code Pro Medium" charset="0"/>
              </a:rPr>
              <a:t>?: </a:t>
            </a:r>
            <a:r>
              <a:rPr lang="de-DE" sz="1625" dirty="0" err="1" smtClean="0">
                <a:solidFill>
                  <a:srgbClr val="EF7D1D"/>
                </a:solidFill>
                <a:latin typeface="Source Code Pro Medium" charset="0"/>
                <a:ea typeface="Source Code Pro Medium" charset="0"/>
                <a:cs typeface="Source Code Pro Medium" charset="0"/>
              </a:rPr>
              <a:t>boolean</a:t>
            </a:r>
            <a:endParaRPr lang="de-DE" sz="1625" dirty="0">
              <a:solidFill>
                <a:srgbClr val="EF7D1D"/>
              </a:solidFill>
              <a:latin typeface="Source Code Pro Medium" charset="0"/>
              <a:ea typeface="Source Code Pro Medium" charset="0"/>
              <a:cs typeface="Source Code Pro Medium" charset="0"/>
            </a:endParaRPr>
          </a:p>
          <a:p>
            <a:r>
              <a:rPr lang="de-DE" sz="1625" dirty="0" smtClean="0">
                <a:solidFill>
                  <a:srgbClr val="EF7D1D"/>
                </a:solidFill>
                <a:latin typeface="Source Code Pro Medium" charset="0"/>
                <a:ea typeface="Source Code Pro Medium" charset="0"/>
                <a:cs typeface="Source Code Pro Medium" charset="0"/>
              </a:rPr>
              <a:t>};</a:t>
            </a:r>
            <a:endParaRPr lang="de-DE" sz="1625" dirty="0">
              <a:solidFill>
                <a:srgbClr val="EF7D1D"/>
              </a:solidFill>
              <a:latin typeface="Source Code Pro Medium" charset="0"/>
              <a:ea typeface="Source Code Pro Medium" charset="0"/>
              <a:cs typeface="Source Code Pro Medium" charset="0"/>
            </a:endParaRPr>
          </a:p>
          <a:p>
            <a:endParaRPr lang="de-DE" sz="1625" dirty="0">
              <a:solidFill>
                <a:srgbClr val="025249"/>
              </a:solidFill>
              <a:latin typeface="Source Code Pro Medium" charset="0"/>
              <a:ea typeface="Source Code Pro Medium" charset="0"/>
              <a:cs typeface="Source Code Pro Medium" charset="0"/>
            </a:endParaRPr>
          </a:p>
        </p:txBody>
      </p:sp>
      <p:pic>
        <p:nvPicPr>
          <p:cNvPr id="6" name="Bild 5"/>
          <p:cNvPicPr>
            <a:picLocks noChangeAspect="1"/>
          </p:cNvPicPr>
          <p:nvPr/>
        </p:nvPicPr>
        <p:blipFill rotWithShape="1">
          <a:blip r:embed="rId3"/>
          <a:srcRect r="11261" b="40560"/>
          <a:stretch/>
        </p:blipFill>
        <p:spPr>
          <a:xfrm>
            <a:off x="2987406" y="1703730"/>
            <a:ext cx="3931189" cy="462241"/>
          </a:xfrm>
          <a:prstGeom prst="rect">
            <a:avLst/>
          </a:prstGeom>
        </p:spPr>
      </p:pic>
      <p:sp>
        <p:nvSpPr>
          <p:cNvPr id="7" name="Rechteck 6"/>
          <p:cNvSpPr/>
          <p:nvPr/>
        </p:nvSpPr>
        <p:spPr>
          <a:xfrm>
            <a:off x="93249" y="3572478"/>
            <a:ext cx="2442687" cy="338554"/>
          </a:xfrm>
          <a:prstGeom prst="rect">
            <a:avLst/>
          </a:prstGeom>
        </p:spPr>
        <p:txBody>
          <a:bodyPr wrap="square">
            <a:spAutoFit/>
          </a:bodyPr>
          <a:lstStyle/>
          <a:p>
            <a:r>
              <a:rPr lang="de-DE" sz="1600" b="1" dirty="0" smtClean="0">
                <a:solidFill>
                  <a:srgbClr val="025249"/>
                </a:solidFill>
                <a:latin typeface="Source Sans Pro Semibold" charset="0"/>
                <a:ea typeface="Source Sans Pro Semibold" charset="0"/>
                <a:cs typeface="Source Sans Pro Semibold" charset="0"/>
              </a:rPr>
              <a:t>Typ definieren</a:t>
            </a:r>
            <a:endParaRPr lang="de-DE" sz="1600" b="1" dirty="0">
              <a:solidFill>
                <a:srgbClr val="025249"/>
              </a:solidFill>
              <a:latin typeface="Source Sans Pro Semibold" charset="0"/>
              <a:ea typeface="Source Sans Pro Semibold" charset="0"/>
              <a:cs typeface="Source Sans Pro Semibold" charset="0"/>
            </a:endParaRPr>
          </a:p>
        </p:txBody>
      </p:sp>
      <p:sp>
        <p:nvSpPr>
          <p:cNvPr id="10" name="Rechteck 9"/>
          <p:cNvSpPr/>
          <p:nvPr/>
        </p:nvSpPr>
        <p:spPr>
          <a:xfrm>
            <a:off x="93249" y="4835323"/>
            <a:ext cx="2442687" cy="830997"/>
          </a:xfrm>
          <a:prstGeom prst="rect">
            <a:avLst/>
          </a:prstGeom>
        </p:spPr>
        <p:txBody>
          <a:bodyPr wrap="square">
            <a:spAutoFit/>
          </a:bodyPr>
          <a:lstStyle/>
          <a:p>
            <a:r>
              <a:rPr lang="de-DE" sz="1600" b="1" dirty="0">
                <a:solidFill>
                  <a:srgbClr val="025249"/>
                </a:solidFill>
                <a:latin typeface="Source Sans Pro Semibold" charset="0"/>
                <a:ea typeface="Source Sans Pro Semibold" charset="0"/>
                <a:cs typeface="Source Sans Pro Semibold" charset="0"/>
              </a:rPr>
              <a:t>Überprüfung zur </a:t>
            </a:r>
            <a:r>
              <a:rPr lang="de-DE" sz="1600" b="1" dirty="0" err="1" smtClean="0">
                <a:solidFill>
                  <a:srgbClr val="EF7D1D"/>
                </a:solidFill>
                <a:latin typeface="Source Sans Pro Semibold" charset="0"/>
                <a:ea typeface="Source Sans Pro Semibold" charset="0"/>
                <a:cs typeface="Source Sans Pro Semibold" charset="0"/>
              </a:rPr>
              <a:t>Compile</a:t>
            </a:r>
            <a:r>
              <a:rPr lang="de-DE" sz="1600" b="1" dirty="0" smtClean="0">
                <a:solidFill>
                  <a:srgbClr val="EF7D1D"/>
                </a:solidFill>
                <a:latin typeface="Source Sans Pro Semibold" charset="0"/>
                <a:ea typeface="Source Sans Pro Semibold" charset="0"/>
                <a:cs typeface="Source Sans Pro Semibold" charset="0"/>
              </a:rPr>
              <a:t>-Zeit</a:t>
            </a:r>
          </a:p>
          <a:p>
            <a:r>
              <a:rPr lang="de-DE" sz="1600" b="1" dirty="0" smtClean="0">
                <a:solidFill>
                  <a:srgbClr val="36544F"/>
                </a:solidFill>
                <a:latin typeface="Source Sans Pro Semibold" charset="0"/>
                <a:ea typeface="Source Sans Pro Semibold" charset="0"/>
                <a:cs typeface="Source Sans Pro Semibold" charset="0"/>
              </a:rPr>
              <a:t>(auch direkt in der IDE)</a:t>
            </a:r>
            <a:endParaRPr lang="de-DE" sz="1600" b="1" dirty="0">
              <a:solidFill>
                <a:srgbClr val="36544F"/>
              </a:solidFill>
              <a:latin typeface="Source Sans Pro Semibold" charset="0"/>
              <a:ea typeface="Source Sans Pro Semibold" charset="0"/>
              <a:cs typeface="Source Sans Pro Semibold" charset="0"/>
            </a:endParaRPr>
          </a:p>
        </p:txBody>
      </p:sp>
      <p:sp>
        <p:nvSpPr>
          <p:cNvPr id="9" name="Textfeld 8"/>
          <p:cNvSpPr txBox="1"/>
          <p:nvPr/>
        </p:nvSpPr>
        <p:spPr>
          <a:xfrm>
            <a:off x="203200" y="1026060"/>
            <a:ext cx="9499600" cy="504946"/>
          </a:xfrm>
          <a:prstGeom prst="rect">
            <a:avLst/>
          </a:prstGeom>
          <a:noFill/>
        </p:spPr>
        <p:txBody>
          <a:bodyPr wrap="square" rtlCol="0">
            <a:spAutoFit/>
          </a:bodyPr>
          <a:lstStyle/>
          <a:p>
            <a:pPr>
              <a:lnSpc>
                <a:spcPct val="120000"/>
              </a:lnSpc>
            </a:pPr>
            <a:r>
              <a:rPr lang="de-DE" sz="2400" b="1" dirty="0" smtClean="0">
                <a:solidFill>
                  <a:srgbClr val="EF7D1D"/>
                </a:solidFill>
                <a:latin typeface="Source Sans Pro" charset="0"/>
                <a:ea typeface="Source Sans Pro" charset="0"/>
                <a:cs typeface="Source Sans Pro" charset="0"/>
              </a:rPr>
              <a:t>Properties als Typen in </a:t>
            </a:r>
            <a:r>
              <a:rPr lang="de-DE" sz="2400" b="1" dirty="0" err="1" smtClean="0">
                <a:solidFill>
                  <a:srgbClr val="EF7D1D"/>
                </a:solidFill>
                <a:latin typeface="Source Sans Pro" charset="0"/>
                <a:ea typeface="Source Sans Pro" charset="0"/>
                <a:cs typeface="Source Sans Pro" charset="0"/>
              </a:rPr>
              <a:t>TypeScript</a:t>
            </a:r>
            <a:endParaRPr lang="de-DE" sz="2400" dirty="0" smtClean="0">
              <a:solidFill>
                <a:srgbClr val="025249"/>
              </a:solidFill>
              <a:latin typeface="Source Sans Pro" charset="0"/>
              <a:ea typeface="Source Sans Pro" charset="0"/>
              <a:cs typeface="Source Sans Pro" charset="0"/>
            </a:endParaRPr>
          </a:p>
        </p:txBody>
      </p:sp>
      <p:pic>
        <p:nvPicPr>
          <p:cNvPr id="3" name="Bild 2"/>
          <p:cNvPicPr>
            <a:picLocks noChangeAspect="1"/>
          </p:cNvPicPr>
          <p:nvPr/>
        </p:nvPicPr>
        <p:blipFill>
          <a:blip r:embed="rId4"/>
          <a:stretch>
            <a:fillRect/>
          </a:stretch>
        </p:blipFill>
        <p:spPr>
          <a:xfrm>
            <a:off x="2897505" y="4775195"/>
            <a:ext cx="5694659" cy="1960456"/>
          </a:xfrm>
          <a:prstGeom prst="rect">
            <a:avLst/>
          </a:prstGeom>
        </p:spPr>
      </p:pic>
    </p:spTree>
    <p:extLst>
      <p:ext uri="{BB962C8B-B14F-4D97-AF65-F5344CB8AC3E}">
        <p14:creationId xmlns:p14="http://schemas.microsoft.com/office/powerpoint/2010/main" val="121728826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TypeScript</a:t>
            </a:r>
            <a:r>
              <a:rPr lang="de-DE" dirty="0" smtClean="0"/>
              <a:t> und </a:t>
            </a:r>
            <a:r>
              <a:rPr lang="de-DE" dirty="0" err="1" smtClean="0"/>
              <a:t>React</a:t>
            </a:r>
            <a:r>
              <a:rPr lang="de-DE" dirty="0" smtClean="0"/>
              <a:t>: Properties &amp; State</a:t>
            </a:r>
            <a:endParaRPr lang="de-DE" dirty="0"/>
          </a:p>
        </p:txBody>
      </p:sp>
      <p:sp>
        <p:nvSpPr>
          <p:cNvPr id="4" name="Rechteck 3"/>
          <p:cNvSpPr/>
          <p:nvPr/>
        </p:nvSpPr>
        <p:spPr>
          <a:xfrm>
            <a:off x="2897506" y="2584707"/>
            <a:ext cx="6721221" cy="2250616"/>
          </a:xfrm>
          <a:prstGeom prst="rect">
            <a:avLst/>
          </a:prstGeom>
        </p:spPr>
        <p:txBody>
          <a:bodyPr wrap="square" lIns="0" tIns="0" rIns="0" bIns="0">
            <a:spAutoFit/>
          </a:bodyPr>
          <a:lstStyle/>
          <a:p>
            <a:r>
              <a:rPr lang="de-DE" sz="1625" dirty="0">
                <a:solidFill>
                  <a:srgbClr val="025249"/>
                </a:solidFill>
                <a:latin typeface="Source Code Pro Medium" charset="0"/>
                <a:ea typeface="Source Code Pro Medium" charset="0"/>
                <a:cs typeface="Source Code Pro Medium" charset="0"/>
              </a:rPr>
              <a:t>type </a:t>
            </a:r>
            <a:r>
              <a:rPr lang="de-DE" sz="1625" dirty="0" err="1">
                <a:solidFill>
                  <a:srgbClr val="EF7D1D"/>
                </a:solidFill>
                <a:latin typeface="Source Code Pro Medium" charset="0"/>
                <a:ea typeface="Source Code Pro Medium" charset="0"/>
                <a:cs typeface="Source Code Pro Medium" charset="0"/>
              </a:rPr>
              <a:t>PasswordFormProps</a:t>
            </a:r>
            <a:r>
              <a:rPr lang="de-DE" sz="1625" dirty="0">
                <a:solidFill>
                  <a:srgbClr val="EF7D1D"/>
                </a:solidFill>
                <a:latin typeface="Source Code Pro Medium" charset="0"/>
                <a:ea typeface="Source Code Pro Medium" charset="0"/>
                <a:cs typeface="Source Code Pro Medium" charset="0"/>
              </a:rPr>
              <a:t> </a:t>
            </a:r>
            <a:r>
              <a:rPr lang="de-DE" sz="1625" dirty="0">
                <a:solidFill>
                  <a:srgbClr val="025249"/>
                </a:solidFill>
                <a:latin typeface="Source Code Pro Medium" charset="0"/>
                <a:ea typeface="Source Code Pro Medium" charset="0"/>
                <a:cs typeface="Source Code Pro Medium" charset="0"/>
              </a:rPr>
              <a:t>= {  </a:t>
            </a:r>
            <a:endParaRPr lang="de-DE" sz="1625" dirty="0" smtClean="0">
              <a:solidFill>
                <a:srgbClr val="025249"/>
              </a:solidFill>
              <a:latin typeface="Source Code Pro Medium" charset="0"/>
              <a:ea typeface="Source Code Pro Medium" charset="0"/>
              <a:cs typeface="Source Code Pro Medium" charset="0"/>
            </a:endParaRPr>
          </a:p>
          <a:p>
            <a:r>
              <a:rPr lang="de-DE" sz="1625" dirty="0">
                <a:solidFill>
                  <a:srgbClr val="025249"/>
                </a:solidFill>
                <a:latin typeface="Source Code Pro Medium" charset="0"/>
                <a:ea typeface="Source Code Pro Medium" charset="0"/>
                <a:cs typeface="Source Code Pro Medium" charset="0"/>
              </a:rPr>
              <a:t> </a:t>
            </a:r>
            <a:r>
              <a:rPr lang="de-DE" sz="1625" dirty="0" smtClean="0">
                <a:solidFill>
                  <a:srgbClr val="025249"/>
                </a:solidFill>
                <a:latin typeface="Source Code Pro Medium" charset="0"/>
                <a:ea typeface="Source Code Pro Medium" charset="0"/>
                <a:cs typeface="Source Code Pro Medium" charset="0"/>
              </a:rPr>
              <a:t> </a:t>
            </a:r>
            <a:r>
              <a:rPr lang="de-DE" sz="1625" dirty="0" err="1" smtClean="0">
                <a:solidFill>
                  <a:srgbClr val="025249"/>
                </a:solidFill>
                <a:latin typeface="Source Code Pro Medium" charset="0"/>
                <a:ea typeface="Source Code Pro Medium" charset="0"/>
                <a:cs typeface="Source Code Pro Medium" charset="0"/>
              </a:rPr>
              <a:t>restrictions</a:t>
            </a:r>
            <a:r>
              <a:rPr lang="de-DE" sz="1625" dirty="0">
                <a:solidFill>
                  <a:srgbClr val="025249"/>
                </a:solidFill>
                <a:latin typeface="Source Code Pro Medium" charset="0"/>
                <a:ea typeface="Source Code Pro Medium" charset="0"/>
                <a:cs typeface="Source Code Pro Medium" charset="0"/>
              </a:rPr>
              <a:t>: </a:t>
            </a:r>
            <a:r>
              <a:rPr lang="de-DE" sz="1625" dirty="0" err="1">
                <a:solidFill>
                  <a:srgbClr val="025249"/>
                </a:solidFill>
                <a:latin typeface="Source Code Pro Medium" charset="0"/>
                <a:ea typeface="Source Code Pro Medium" charset="0"/>
                <a:cs typeface="Source Code Pro Medium" charset="0"/>
              </a:rPr>
              <a:t>Restriction</a:t>
            </a:r>
            <a:r>
              <a:rPr lang="de-DE" sz="1625" dirty="0" smtClean="0">
                <a:solidFill>
                  <a:srgbClr val="025249"/>
                </a:solidFill>
                <a:latin typeface="Source Code Pro Medium" charset="0"/>
                <a:ea typeface="Source Code Pro Medium" charset="0"/>
                <a:cs typeface="Source Code Pro Medium" charset="0"/>
              </a:rPr>
              <a:t>[];</a:t>
            </a:r>
          </a:p>
          <a:p>
            <a:r>
              <a:rPr lang="de-DE" sz="1625" dirty="0" smtClean="0">
                <a:solidFill>
                  <a:srgbClr val="025249"/>
                </a:solidFill>
                <a:latin typeface="Source Code Pro Medium" charset="0"/>
                <a:ea typeface="Source Code Pro Medium" charset="0"/>
                <a:cs typeface="Source Code Pro Medium" charset="0"/>
              </a:rPr>
              <a:t>  </a:t>
            </a:r>
            <a:r>
              <a:rPr lang="de-DE" sz="1625" dirty="0" err="1" smtClean="0">
                <a:solidFill>
                  <a:srgbClr val="025249"/>
                </a:solidFill>
                <a:latin typeface="Source Code Pro Medium" charset="0"/>
                <a:ea typeface="Source Code Pro Medium" charset="0"/>
                <a:cs typeface="Source Code Pro Medium" charset="0"/>
              </a:rPr>
              <a:t>onPasswordSet</a:t>
            </a:r>
            <a:r>
              <a:rPr lang="de-DE" sz="1625" dirty="0">
                <a:solidFill>
                  <a:srgbClr val="025249"/>
                </a:solidFill>
                <a:latin typeface="Source Code Pro Medium" charset="0"/>
                <a:ea typeface="Source Code Pro Medium" charset="0"/>
                <a:cs typeface="Source Code Pro Medium" charset="0"/>
              </a:rPr>
              <a:t>: (</a:t>
            </a:r>
            <a:r>
              <a:rPr lang="de-DE" sz="1625" dirty="0" err="1">
                <a:solidFill>
                  <a:srgbClr val="025249"/>
                </a:solidFill>
                <a:latin typeface="Source Code Pro Medium" charset="0"/>
                <a:ea typeface="Source Code Pro Medium" charset="0"/>
                <a:cs typeface="Source Code Pro Medium" charset="0"/>
              </a:rPr>
              <a:t>password</a:t>
            </a:r>
            <a:r>
              <a:rPr lang="de-DE" sz="1625" dirty="0">
                <a:solidFill>
                  <a:srgbClr val="025249"/>
                </a:solidFill>
                <a:latin typeface="Source Code Pro Medium" charset="0"/>
                <a:ea typeface="Source Code Pro Medium" charset="0"/>
                <a:cs typeface="Source Code Pro Medium" charset="0"/>
              </a:rPr>
              <a:t>: </a:t>
            </a:r>
            <a:r>
              <a:rPr lang="de-DE" sz="1625" dirty="0" err="1">
                <a:solidFill>
                  <a:srgbClr val="025249"/>
                </a:solidFill>
                <a:latin typeface="Source Code Pro Medium" charset="0"/>
                <a:ea typeface="Source Code Pro Medium" charset="0"/>
                <a:cs typeface="Source Code Pro Medium" charset="0"/>
              </a:rPr>
              <a:t>string</a:t>
            </a:r>
            <a:r>
              <a:rPr lang="de-DE" sz="1625" dirty="0">
                <a:solidFill>
                  <a:srgbClr val="025249"/>
                </a:solidFill>
                <a:latin typeface="Source Code Pro Medium" charset="0"/>
                <a:ea typeface="Source Code Pro Medium" charset="0"/>
                <a:cs typeface="Source Code Pro Medium" charset="0"/>
              </a:rPr>
              <a:t>) =&gt; </a:t>
            </a:r>
            <a:r>
              <a:rPr lang="de-DE" sz="1625" dirty="0" err="1">
                <a:solidFill>
                  <a:srgbClr val="025249"/>
                </a:solidFill>
                <a:latin typeface="Source Code Pro Medium" charset="0"/>
                <a:ea typeface="Source Code Pro Medium" charset="0"/>
                <a:cs typeface="Source Code Pro Medium" charset="0"/>
              </a:rPr>
              <a:t>void</a:t>
            </a:r>
            <a:r>
              <a:rPr lang="de-DE" sz="1625" dirty="0" smtClean="0">
                <a:solidFill>
                  <a:srgbClr val="025249"/>
                </a:solidFill>
                <a:latin typeface="Source Code Pro Medium" charset="0"/>
                <a:ea typeface="Source Code Pro Medium" charset="0"/>
                <a:cs typeface="Source Code Pro Medium" charset="0"/>
              </a:rPr>
              <a:t>;</a:t>
            </a:r>
          </a:p>
          <a:p>
            <a:r>
              <a:rPr lang="de-DE" sz="1625" dirty="0" smtClean="0">
                <a:solidFill>
                  <a:srgbClr val="025249"/>
                </a:solidFill>
                <a:latin typeface="Source Code Pro Medium" charset="0"/>
                <a:ea typeface="Source Code Pro Medium" charset="0"/>
                <a:cs typeface="Source Code Pro Medium" charset="0"/>
              </a:rPr>
              <a:t>};</a:t>
            </a:r>
          </a:p>
          <a:p>
            <a:endParaRPr lang="de-DE" sz="1625" dirty="0" smtClean="0">
              <a:solidFill>
                <a:srgbClr val="025249"/>
              </a:solidFill>
              <a:latin typeface="Source Code Pro Medium" charset="0"/>
              <a:ea typeface="Source Code Pro Medium" charset="0"/>
              <a:cs typeface="Source Code Pro Medium" charset="0"/>
            </a:endParaRPr>
          </a:p>
          <a:p>
            <a:r>
              <a:rPr lang="de-DE" sz="1625" dirty="0" smtClean="0">
                <a:solidFill>
                  <a:srgbClr val="025249"/>
                </a:solidFill>
                <a:latin typeface="Source Code Pro Medium" charset="0"/>
                <a:ea typeface="Source Code Pro Medium" charset="0"/>
                <a:cs typeface="Source Code Pro Medium" charset="0"/>
              </a:rPr>
              <a:t>type </a:t>
            </a:r>
            <a:r>
              <a:rPr lang="de-DE" sz="1625" dirty="0" err="1">
                <a:solidFill>
                  <a:srgbClr val="EF7D1D"/>
                </a:solidFill>
                <a:latin typeface="Source Code Pro Medium" charset="0"/>
                <a:ea typeface="Source Code Pro Medium" charset="0"/>
                <a:cs typeface="Source Code Pro Medium" charset="0"/>
              </a:rPr>
              <a:t>PasswordFormState</a:t>
            </a:r>
            <a:r>
              <a:rPr lang="de-DE" sz="1625" dirty="0">
                <a:solidFill>
                  <a:srgbClr val="EF7D1D"/>
                </a:solidFill>
                <a:latin typeface="Source Code Pro Medium" charset="0"/>
                <a:ea typeface="Source Code Pro Medium" charset="0"/>
                <a:cs typeface="Source Code Pro Medium" charset="0"/>
              </a:rPr>
              <a:t> </a:t>
            </a:r>
            <a:r>
              <a:rPr lang="de-DE" sz="1625" dirty="0">
                <a:solidFill>
                  <a:srgbClr val="025249"/>
                </a:solidFill>
                <a:latin typeface="Source Code Pro Medium" charset="0"/>
                <a:ea typeface="Source Code Pro Medium" charset="0"/>
                <a:cs typeface="Source Code Pro Medium" charset="0"/>
              </a:rPr>
              <a:t>= </a:t>
            </a:r>
            <a:r>
              <a:rPr lang="de-DE" sz="1625" dirty="0" smtClean="0">
                <a:solidFill>
                  <a:srgbClr val="025249"/>
                </a:solidFill>
                <a:latin typeface="Source Code Pro Medium" charset="0"/>
                <a:ea typeface="Source Code Pro Medium" charset="0"/>
                <a:cs typeface="Source Code Pro Medium" charset="0"/>
              </a:rPr>
              <a:t>{</a:t>
            </a:r>
          </a:p>
          <a:p>
            <a:r>
              <a:rPr lang="de-DE" sz="1625" dirty="0">
                <a:solidFill>
                  <a:srgbClr val="025249"/>
                </a:solidFill>
                <a:latin typeface="Source Code Pro Medium" charset="0"/>
                <a:ea typeface="Source Code Pro Medium" charset="0"/>
                <a:cs typeface="Source Code Pro Medium" charset="0"/>
              </a:rPr>
              <a:t> </a:t>
            </a:r>
            <a:r>
              <a:rPr lang="de-DE" sz="1625" dirty="0" smtClean="0">
                <a:solidFill>
                  <a:srgbClr val="025249"/>
                </a:solidFill>
                <a:latin typeface="Source Code Pro Medium" charset="0"/>
                <a:ea typeface="Source Code Pro Medium" charset="0"/>
                <a:cs typeface="Source Code Pro Medium" charset="0"/>
              </a:rPr>
              <a:t> </a:t>
            </a:r>
            <a:r>
              <a:rPr lang="de-DE" sz="1625" dirty="0" err="1" smtClean="0">
                <a:solidFill>
                  <a:srgbClr val="025249"/>
                </a:solidFill>
                <a:latin typeface="Source Code Pro Medium" charset="0"/>
                <a:ea typeface="Source Code Pro Medium" charset="0"/>
                <a:cs typeface="Source Code Pro Medium" charset="0"/>
              </a:rPr>
              <a:t>password</a:t>
            </a:r>
            <a:r>
              <a:rPr lang="de-DE" sz="1625" dirty="0">
                <a:solidFill>
                  <a:srgbClr val="025249"/>
                </a:solidFill>
                <a:latin typeface="Source Code Pro Medium" charset="0"/>
                <a:ea typeface="Source Code Pro Medium" charset="0"/>
                <a:cs typeface="Source Code Pro Medium" charset="0"/>
              </a:rPr>
              <a:t>: </a:t>
            </a:r>
            <a:r>
              <a:rPr lang="de-DE" sz="1625" dirty="0" err="1">
                <a:solidFill>
                  <a:srgbClr val="025249"/>
                </a:solidFill>
                <a:latin typeface="Source Code Pro Medium" charset="0"/>
                <a:ea typeface="Source Code Pro Medium" charset="0"/>
                <a:cs typeface="Source Code Pro Medium" charset="0"/>
              </a:rPr>
              <a:t>string</a:t>
            </a:r>
            <a:r>
              <a:rPr lang="de-DE" sz="1625" dirty="0" smtClean="0">
                <a:solidFill>
                  <a:srgbClr val="025249"/>
                </a:solidFill>
                <a:latin typeface="Source Code Pro Medium" charset="0"/>
                <a:ea typeface="Source Code Pro Medium" charset="0"/>
                <a:cs typeface="Source Code Pro Medium" charset="0"/>
              </a:rPr>
              <a:t>;</a:t>
            </a:r>
          </a:p>
          <a:p>
            <a:r>
              <a:rPr lang="de-DE" sz="1625" dirty="0" smtClean="0">
                <a:solidFill>
                  <a:srgbClr val="025249"/>
                </a:solidFill>
                <a:latin typeface="Source Code Pro Medium" charset="0"/>
                <a:ea typeface="Source Code Pro Medium" charset="0"/>
                <a:cs typeface="Source Code Pro Medium" charset="0"/>
              </a:rPr>
              <a:t>};</a:t>
            </a:r>
          </a:p>
          <a:p>
            <a:endParaRPr lang="de-DE" sz="1625" dirty="0">
              <a:solidFill>
                <a:srgbClr val="025249"/>
              </a:solidFill>
              <a:latin typeface="Source Code Pro Medium" charset="0"/>
              <a:ea typeface="Source Code Pro Medium" charset="0"/>
              <a:cs typeface="Source Code Pro Medium" charset="0"/>
            </a:endParaRPr>
          </a:p>
        </p:txBody>
      </p:sp>
      <p:sp>
        <p:nvSpPr>
          <p:cNvPr id="7" name="Rechteck 6"/>
          <p:cNvSpPr/>
          <p:nvPr/>
        </p:nvSpPr>
        <p:spPr>
          <a:xfrm>
            <a:off x="93249" y="2584707"/>
            <a:ext cx="2442687" cy="338554"/>
          </a:xfrm>
          <a:prstGeom prst="rect">
            <a:avLst/>
          </a:prstGeom>
        </p:spPr>
        <p:txBody>
          <a:bodyPr wrap="square">
            <a:spAutoFit/>
          </a:bodyPr>
          <a:lstStyle/>
          <a:p>
            <a:r>
              <a:rPr lang="de-DE" sz="1600" b="1" dirty="0" smtClean="0">
                <a:solidFill>
                  <a:srgbClr val="025249"/>
                </a:solidFill>
                <a:latin typeface="Source Sans Pro Semibold" charset="0"/>
                <a:ea typeface="Source Sans Pro Semibold" charset="0"/>
                <a:cs typeface="Source Sans Pro Semibold" charset="0"/>
              </a:rPr>
              <a:t>1. Typen definieren</a:t>
            </a:r>
            <a:endParaRPr lang="de-DE" sz="1600" b="1" dirty="0">
              <a:solidFill>
                <a:srgbClr val="025249"/>
              </a:solidFill>
              <a:latin typeface="Source Sans Pro Semibold" charset="0"/>
              <a:ea typeface="Source Sans Pro Semibold" charset="0"/>
              <a:cs typeface="Source Sans Pro Semibold" charset="0"/>
            </a:endParaRPr>
          </a:p>
        </p:txBody>
      </p:sp>
      <p:sp>
        <p:nvSpPr>
          <p:cNvPr id="9" name="Textfeld 8"/>
          <p:cNvSpPr txBox="1"/>
          <p:nvPr/>
        </p:nvSpPr>
        <p:spPr>
          <a:xfrm>
            <a:off x="203200" y="1026060"/>
            <a:ext cx="9499600" cy="948145"/>
          </a:xfrm>
          <a:prstGeom prst="rect">
            <a:avLst/>
          </a:prstGeom>
          <a:noFill/>
        </p:spPr>
        <p:txBody>
          <a:bodyPr wrap="square" rtlCol="0">
            <a:spAutoFit/>
          </a:bodyPr>
          <a:lstStyle/>
          <a:p>
            <a:pPr>
              <a:lnSpc>
                <a:spcPct val="120000"/>
              </a:lnSpc>
            </a:pPr>
            <a:r>
              <a:rPr lang="de-DE" sz="2400" b="1" dirty="0" smtClean="0">
                <a:solidFill>
                  <a:srgbClr val="EF7D1D"/>
                </a:solidFill>
                <a:latin typeface="Source Sans Pro" charset="0"/>
                <a:ea typeface="Source Sans Pro" charset="0"/>
                <a:cs typeface="Source Sans Pro" charset="0"/>
              </a:rPr>
              <a:t>Komponenten-Klassen als </a:t>
            </a:r>
            <a:r>
              <a:rPr lang="de-DE" sz="2400" b="1" dirty="0" err="1" smtClean="0">
                <a:solidFill>
                  <a:srgbClr val="EF7D1D"/>
                </a:solidFill>
                <a:latin typeface="Source Sans Pro" charset="0"/>
                <a:ea typeface="Source Sans Pro" charset="0"/>
                <a:cs typeface="Source Sans Pro" charset="0"/>
              </a:rPr>
              <a:t>Generics</a:t>
            </a:r>
            <a:endParaRPr lang="de-DE" sz="2400" b="1" dirty="0" smtClean="0">
              <a:solidFill>
                <a:srgbClr val="EF7D1D"/>
              </a:solidFill>
              <a:latin typeface="Source Sans Pro" charset="0"/>
              <a:ea typeface="Source Sans Pro" charset="0"/>
              <a:cs typeface="Source Sans Pro" charset="0"/>
            </a:endParaRPr>
          </a:p>
          <a:p>
            <a:pPr marL="342900" indent="-342900">
              <a:lnSpc>
                <a:spcPct val="120000"/>
              </a:lnSpc>
              <a:buFont typeface="Arial" charset="0"/>
              <a:buChar char="•"/>
            </a:pPr>
            <a:r>
              <a:rPr lang="de-DE" sz="2400" dirty="0" smtClean="0">
                <a:solidFill>
                  <a:srgbClr val="36544F"/>
                </a:solidFill>
                <a:latin typeface="Source Sans Pro" charset="0"/>
                <a:ea typeface="Source Sans Pro" charset="0"/>
                <a:cs typeface="Source Sans Pro" charset="0"/>
              </a:rPr>
              <a:t>Typ für Properties und State </a:t>
            </a:r>
          </a:p>
        </p:txBody>
      </p:sp>
    </p:spTree>
    <p:extLst>
      <p:ext uri="{BB962C8B-B14F-4D97-AF65-F5344CB8AC3E}">
        <p14:creationId xmlns:p14="http://schemas.microsoft.com/office/powerpoint/2010/main" val="1943807242"/>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TypeScript</a:t>
            </a:r>
            <a:r>
              <a:rPr lang="de-DE" dirty="0" smtClean="0"/>
              <a:t> und </a:t>
            </a:r>
            <a:r>
              <a:rPr lang="de-DE" dirty="0" err="1" smtClean="0"/>
              <a:t>React</a:t>
            </a:r>
            <a:r>
              <a:rPr lang="de-DE" dirty="0" smtClean="0"/>
              <a:t>: Properties &amp; State</a:t>
            </a:r>
            <a:endParaRPr lang="de-DE" dirty="0"/>
          </a:p>
        </p:txBody>
      </p:sp>
      <p:sp>
        <p:nvSpPr>
          <p:cNvPr id="4" name="Rechteck 3"/>
          <p:cNvSpPr/>
          <p:nvPr/>
        </p:nvSpPr>
        <p:spPr>
          <a:xfrm>
            <a:off x="2897506" y="2584707"/>
            <a:ext cx="6721221" cy="3250890"/>
          </a:xfrm>
          <a:prstGeom prst="rect">
            <a:avLst/>
          </a:prstGeom>
        </p:spPr>
        <p:txBody>
          <a:bodyPr wrap="square" lIns="0" tIns="0" rIns="0" bIns="0">
            <a:spAutoFit/>
          </a:bodyPr>
          <a:lstStyle/>
          <a:p>
            <a:r>
              <a:rPr lang="de-DE" sz="1625" dirty="0">
                <a:solidFill>
                  <a:srgbClr val="025249"/>
                </a:solidFill>
                <a:latin typeface="Source Code Pro Medium" charset="0"/>
                <a:ea typeface="Source Code Pro Medium" charset="0"/>
                <a:cs typeface="Source Code Pro Medium" charset="0"/>
              </a:rPr>
              <a:t>type </a:t>
            </a:r>
            <a:r>
              <a:rPr lang="de-DE" sz="1625" dirty="0" err="1">
                <a:solidFill>
                  <a:srgbClr val="EF7D1D"/>
                </a:solidFill>
                <a:latin typeface="Source Code Pro Medium" charset="0"/>
                <a:ea typeface="Source Code Pro Medium" charset="0"/>
                <a:cs typeface="Source Code Pro Medium" charset="0"/>
              </a:rPr>
              <a:t>PasswordFormProps</a:t>
            </a:r>
            <a:r>
              <a:rPr lang="de-DE" sz="1625" dirty="0">
                <a:solidFill>
                  <a:srgbClr val="EF7D1D"/>
                </a:solidFill>
                <a:latin typeface="Source Code Pro Medium" charset="0"/>
                <a:ea typeface="Source Code Pro Medium" charset="0"/>
                <a:cs typeface="Source Code Pro Medium" charset="0"/>
              </a:rPr>
              <a:t> </a:t>
            </a:r>
            <a:r>
              <a:rPr lang="de-DE" sz="1625" dirty="0">
                <a:solidFill>
                  <a:srgbClr val="025249"/>
                </a:solidFill>
                <a:latin typeface="Source Code Pro Medium" charset="0"/>
                <a:ea typeface="Source Code Pro Medium" charset="0"/>
                <a:cs typeface="Source Code Pro Medium" charset="0"/>
              </a:rPr>
              <a:t>= {  </a:t>
            </a:r>
            <a:endParaRPr lang="de-DE" sz="1625" dirty="0" smtClean="0">
              <a:solidFill>
                <a:srgbClr val="025249"/>
              </a:solidFill>
              <a:latin typeface="Source Code Pro Medium" charset="0"/>
              <a:ea typeface="Source Code Pro Medium" charset="0"/>
              <a:cs typeface="Source Code Pro Medium" charset="0"/>
            </a:endParaRPr>
          </a:p>
          <a:p>
            <a:r>
              <a:rPr lang="de-DE" sz="1625" dirty="0">
                <a:solidFill>
                  <a:srgbClr val="025249"/>
                </a:solidFill>
                <a:latin typeface="Source Code Pro Medium" charset="0"/>
                <a:ea typeface="Source Code Pro Medium" charset="0"/>
                <a:cs typeface="Source Code Pro Medium" charset="0"/>
              </a:rPr>
              <a:t> </a:t>
            </a:r>
            <a:r>
              <a:rPr lang="de-DE" sz="1625" dirty="0" smtClean="0">
                <a:solidFill>
                  <a:srgbClr val="025249"/>
                </a:solidFill>
                <a:latin typeface="Source Code Pro Medium" charset="0"/>
                <a:ea typeface="Source Code Pro Medium" charset="0"/>
                <a:cs typeface="Source Code Pro Medium" charset="0"/>
              </a:rPr>
              <a:t> </a:t>
            </a:r>
            <a:r>
              <a:rPr lang="de-DE" sz="1625" dirty="0" err="1" smtClean="0">
                <a:solidFill>
                  <a:srgbClr val="025249"/>
                </a:solidFill>
                <a:latin typeface="Source Code Pro Medium" charset="0"/>
                <a:ea typeface="Source Code Pro Medium" charset="0"/>
                <a:cs typeface="Source Code Pro Medium" charset="0"/>
              </a:rPr>
              <a:t>restrictions</a:t>
            </a:r>
            <a:r>
              <a:rPr lang="de-DE" sz="1625" dirty="0">
                <a:solidFill>
                  <a:srgbClr val="025249"/>
                </a:solidFill>
                <a:latin typeface="Source Code Pro Medium" charset="0"/>
                <a:ea typeface="Source Code Pro Medium" charset="0"/>
                <a:cs typeface="Source Code Pro Medium" charset="0"/>
              </a:rPr>
              <a:t>: </a:t>
            </a:r>
            <a:r>
              <a:rPr lang="de-DE" sz="1625" dirty="0" err="1">
                <a:solidFill>
                  <a:srgbClr val="025249"/>
                </a:solidFill>
                <a:latin typeface="Source Code Pro Medium" charset="0"/>
                <a:ea typeface="Source Code Pro Medium" charset="0"/>
                <a:cs typeface="Source Code Pro Medium" charset="0"/>
              </a:rPr>
              <a:t>Restriction</a:t>
            </a:r>
            <a:r>
              <a:rPr lang="de-DE" sz="1625" dirty="0" smtClean="0">
                <a:solidFill>
                  <a:srgbClr val="025249"/>
                </a:solidFill>
                <a:latin typeface="Source Code Pro Medium" charset="0"/>
                <a:ea typeface="Source Code Pro Medium" charset="0"/>
                <a:cs typeface="Source Code Pro Medium" charset="0"/>
              </a:rPr>
              <a:t>[];</a:t>
            </a:r>
          </a:p>
          <a:p>
            <a:r>
              <a:rPr lang="de-DE" sz="1625" dirty="0" smtClean="0">
                <a:solidFill>
                  <a:srgbClr val="025249"/>
                </a:solidFill>
                <a:latin typeface="Source Code Pro Medium" charset="0"/>
                <a:ea typeface="Source Code Pro Medium" charset="0"/>
                <a:cs typeface="Source Code Pro Medium" charset="0"/>
              </a:rPr>
              <a:t>  </a:t>
            </a:r>
            <a:r>
              <a:rPr lang="de-DE" sz="1625" dirty="0" err="1" smtClean="0">
                <a:solidFill>
                  <a:srgbClr val="025249"/>
                </a:solidFill>
                <a:latin typeface="Source Code Pro Medium" charset="0"/>
                <a:ea typeface="Source Code Pro Medium" charset="0"/>
                <a:cs typeface="Source Code Pro Medium" charset="0"/>
              </a:rPr>
              <a:t>onPasswordSet</a:t>
            </a:r>
            <a:r>
              <a:rPr lang="de-DE" sz="1625" dirty="0">
                <a:solidFill>
                  <a:srgbClr val="025249"/>
                </a:solidFill>
                <a:latin typeface="Source Code Pro Medium" charset="0"/>
                <a:ea typeface="Source Code Pro Medium" charset="0"/>
                <a:cs typeface="Source Code Pro Medium" charset="0"/>
              </a:rPr>
              <a:t>: (</a:t>
            </a:r>
            <a:r>
              <a:rPr lang="de-DE" sz="1625" dirty="0" err="1">
                <a:solidFill>
                  <a:srgbClr val="025249"/>
                </a:solidFill>
                <a:latin typeface="Source Code Pro Medium" charset="0"/>
                <a:ea typeface="Source Code Pro Medium" charset="0"/>
                <a:cs typeface="Source Code Pro Medium" charset="0"/>
              </a:rPr>
              <a:t>password</a:t>
            </a:r>
            <a:r>
              <a:rPr lang="de-DE" sz="1625" dirty="0">
                <a:solidFill>
                  <a:srgbClr val="025249"/>
                </a:solidFill>
                <a:latin typeface="Source Code Pro Medium" charset="0"/>
                <a:ea typeface="Source Code Pro Medium" charset="0"/>
                <a:cs typeface="Source Code Pro Medium" charset="0"/>
              </a:rPr>
              <a:t>: </a:t>
            </a:r>
            <a:r>
              <a:rPr lang="de-DE" sz="1625" dirty="0" err="1">
                <a:solidFill>
                  <a:srgbClr val="025249"/>
                </a:solidFill>
                <a:latin typeface="Source Code Pro Medium" charset="0"/>
                <a:ea typeface="Source Code Pro Medium" charset="0"/>
                <a:cs typeface="Source Code Pro Medium" charset="0"/>
              </a:rPr>
              <a:t>string</a:t>
            </a:r>
            <a:r>
              <a:rPr lang="de-DE" sz="1625" dirty="0">
                <a:solidFill>
                  <a:srgbClr val="025249"/>
                </a:solidFill>
                <a:latin typeface="Source Code Pro Medium" charset="0"/>
                <a:ea typeface="Source Code Pro Medium" charset="0"/>
                <a:cs typeface="Source Code Pro Medium" charset="0"/>
              </a:rPr>
              <a:t>) =&gt; </a:t>
            </a:r>
            <a:r>
              <a:rPr lang="de-DE" sz="1625" dirty="0" err="1">
                <a:solidFill>
                  <a:srgbClr val="025249"/>
                </a:solidFill>
                <a:latin typeface="Source Code Pro Medium" charset="0"/>
                <a:ea typeface="Source Code Pro Medium" charset="0"/>
                <a:cs typeface="Source Code Pro Medium" charset="0"/>
              </a:rPr>
              <a:t>void</a:t>
            </a:r>
            <a:r>
              <a:rPr lang="de-DE" sz="1625" dirty="0" smtClean="0">
                <a:solidFill>
                  <a:srgbClr val="025249"/>
                </a:solidFill>
                <a:latin typeface="Source Code Pro Medium" charset="0"/>
                <a:ea typeface="Source Code Pro Medium" charset="0"/>
                <a:cs typeface="Source Code Pro Medium" charset="0"/>
              </a:rPr>
              <a:t>;</a:t>
            </a:r>
          </a:p>
          <a:p>
            <a:r>
              <a:rPr lang="de-DE" sz="1625" dirty="0" smtClean="0">
                <a:solidFill>
                  <a:srgbClr val="025249"/>
                </a:solidFill>
                <a:latin typeface="Source Code Pro Medium" charset="0"/>
                <a:ea typeface="Source Code Pro Medium" charset="0"/>
                <a:cs typeface="Source Code Pro Medium" charset="0"/>
              </a:rPr>
              <a:t>};</a:t>
            </a:r>
          </a:p>
          <a:p>
            <a:endParaRPr lang="de-DE" sz="1625" dirty="0" smtClean="0">
              <a:solidFill>
                <a:srgbClr val="025249"/>
              </a:solidFill>
              <a:latin typeface="Source Code Pro Medium" charset="0"/>
              <a:ea typeface="Source Code Pro Medium" charset="0"/>
              <a:cs typeface="Source Code Pro Medium" charset="0"/>
            </a:endParaRPr>
          </a:p>
          <a:p>
            <a:r>
              <a:rPr lang="de-DE" sz="1625" dirty="0" smtClean="0">
                <a:solidFill>
                  <a:srgbClr val="025249"/>
                </a:solidFill>
                <a:latin typeface="Source Code Pro Medium" charset="0"/>
                <a:ea typeface="Source Code Pro Medium" charset="0"/>
                <a:cs typeface="Source Code Pro Medium" charset="0"/>
              </a:rPr>
              <a:t>type </a:t>
            </a:r>
            <a:r>
              <a:rPr lang="de-DE" sz="1625" dirty="0" err="1">
                <a:solidFill>
                  <a:srgbClr val="EF7D1D"/>
                </a:solidFill>
                <a:latin typeface="Source Code Pro Medium" charset="0"/>
                <a:ea typeface="Source Code Pro Medium" charset="0"/>
                <a:cs typeface="Source Code Pro Medium" charset="0"/>
              </a:rPr>
              <a:t>PasswordFormState</a:t>
            </a:r>
            <a:r>
              <a:rPr lang="de-DE" sz="1625" dirty="0">
                <a:solidFill>
                  <a:srgbClr val="EF7D1D"/>
                </a:solidFill>
                <a:latin typeface="Source Code Pro Medium" charset="0"/>
                <a:ea typeface="Source Code Pro Medium" charset="0"/>
                <a:cs typeface="Source Code Pro Medium" charset="0"/>
              </a:rPr>
              <a:t> </a:t>
            </a:r>
            <a:r>
              <a:rPr lang="de-DE" sz="1625" dirty="0">
                <a:solidFill>
                  <a:srgbClr val="025249"/>
                </a:solidFill>
                <a:latin typeface="Source Code Pro Medium" charset="0"/>
                <a:ea typeface="Source Code Pro Medium" charset="0"/>
                <a:cs typeface="Source Code Pro Medium" charset="0"/>
              </a:rPr>
              <a:t>= </a:t>
            </a:r>
            <a:r>
              <a:rPr lang="de-DE" sz="1625" dirty="0" smtClean="0">
                <a:solidFill>
                  <a:srgbClr val="025249"/>
                </a:solidFill>
                <a:latin typeface="Source Code Pro Medium" charset="0"/>
                <a:ea typeface="Source Code Pro Medium" charset="0"/>
                <a:cs typeface="Source Code Pro Medium" charset="0"/>
              </a:rPr>
              <a:t>{</a:t>
            </a:r>
          </a:p>
          <a:p>
            <a:r>
              <a:rPr lang="de-DE" sz="1625" dirty="0">
                <a:solidFill>
                  <a:srgbClr val="025249"/>
                </a:solidFill>
                <a:latin typeface="Source Code Pro Medium" charset="0"/>
                <a:ea typeface="Source Code Pro Medium" charset="0"/>
                <a:cs typeface="Source Code Pro Medium" charset="0"/>
              </a:rPr>
              <a:t> </a:t>
            </a:r>
            <a:r>
              <a:rPr lang="de-DE" sz="1625" dirty="0" smtClean="0">
                <a:solidFill>
                  <a:srgbClr val="025249"/>
                </a:solidFill>
                <a:latin typeface="Source Code Pro Medium" charset="0"/>
                <a:ea typeface="Source Code Pro Medium" charset="0"/>
                <a:cs typeface="Source Code Pro Medium" charset="0"/>
              </a:rPr>
              <a:t> </a:t>
            </a:r>
            <a:r>
              <a:rPr lang="de-DE" sz="1625" dirty="0" err="1" smtClean="0">
                <a:solidFill>
                  <a:srgbClr val="025249"/>
                </a:solidFill>
                <a:latin typeface="Source Code Pro Medium" charset="0"/>
                <a:ea typeface="Source Code Pro Medium" charset="0"/>
                <a:cs typeface="Source Code Pro Medium" charset="0"/>
              </a:rPr>
              <a:t>password</a:t>
            </a:r>
            <a:r>
              <a:rPr lang="de-DE" sz="1625" dirty="0">
                <a:solidFill>
                  <a:srgbClr val="025249"/>
                </a:solidFill>
                <a:latin typeface="Source Code Pro Medium" charset="0"/>
                <a:ea typeface="Source Code Pro Medium" charset="0"/>
                <a:cs typeface="Source Code Pro Medium" charset="0"/>
              </a:rPr>
              <a:t>: </a:t>
            </a:r>
            <a:r>
              <a:rPr lang="de-DE" sz="1625" dirty="0" err="1">
                <a:solidFill>
                  <a:srgbClr val="025249"/>
                </a:solidFill>
                <a:latin typeface="Source Code Pro Medium" charset="0"/>
                <a:ea typeface="Source Code Pro Medium" charset="0"/>
                <a:cs typeface="Source Code Pro Medium" charset="0"/>
              </a:rPr>
              <a:t>string</a:t>
            </a:r>
            <a:r>
              <a:rPr lang="de-DE" sz="1625" dirty="0" smtClean="0">
                <a:solidFill>
                  <a:srgbClr val="025249"/>
                </a:solidFill>
                <a:latin typeface="Source Code Pro Medium" charset="0"/>
                <a:ea typeface="Source Code Pro Medium" charset="0"/>
                <a:cs typeface="Source Code Pro Medium" charset="0"/>
              </a:rPr>
              <a:t>;</a:t>
            </a:r>
          </a:p>
          <a:p>
            <a:r>
              <a:rPr lang="de-DE" sz="1625" dirty="0" smtClean="0">
                <a:solidFill>
                  <a:srgbClr val="025249"/>
                </a:solidFill>
                <a:latin typeface="Source Code Pro Medium" charset="0"/>
                <a:ea typeface="Source Code Pro Medium" charset="0"/>
                <a:cs typeface="Source Code Pro Medium" charset="0"/>
              </a:rPr>
              <a:t>};</a:t>
            </a:r>
          </a:p>
          <a:p>
            <a:endParaRPr lang="de-DE" sz="1625" dirty="0">
              <a:solidFill>
                <a:srgbClr val="025249"/>
              </a:solidFill>
              <a:latin typeface="Source Code Pro Medium" charset="0"/>
              <a:ea typeface="Source Code Pro Medium" charset="0"/>
              <a:cs typeface="Source Code Pro Medium" charset="0"/>
            </a:endParaRPr>
          </a:p>
          <a:p>
            <a:r>
              <a:rPr lang="de-DE" sz="1625" dirty="0" err="1" smtClean="0">
                <a:solidFill>
                  <a:srgbClr val="025249"/>
                </a:solidFill>
                <a:latin typeface="Source Code Pro Medium" charset="0"/>
                <a:ea typeface="Source Code Pro Medium" charset="0"/>
                <a:cs typeface="Source Code Pro Medium" charset="0"/>
              </a:rPr>
              <a:t>class</a:t>
            </a:r>
            <a:r>
              <a:rPr lang="de-DE" sz="1625" dirty="0" smtClean="0">
                <a:solidFill>
                  <a:srgbClr val="025249"/>
                </a:solidFill>
                <a:latin typeface="Source Code Pro Medium" charset="0"/>
                <a:ea typeface="Source Code Pro Medium" charset="0"/>
                <a:cs typeface="Source Code Pro Medium" charset="0"/>
              </a:rPr>
              <a:t> </a:t>
            </a:r>
            <a:r>
              <a:rPr lang="de-DE" sz="1625" dirty="0" err="1">
                <a:solidFill>
                  <a:srgbClr val="025249"/>
                </a:solidFill>
                <a:latin typeface="Source Code Pro Medium" charset="0"/>
                <a:ea typeface="Source Code Pro Medium" charset="0"/>
                <a:cs typeface="Source Code Pro Medium" charset="0"/>
              </a:rPr>
              <a:t>PasswordForm</a:t>
            </a:r>
            <a:r>
              <a:rPr lang="de-DE" sz="1625" dirty="0">
                <a:solidFill>
                  <a:srgbClr val="025249"/>
                </a:solidFill>
                <a:latin typeface="Source Code Pro Medium" charset="0"/>
                <a:ea typeface="Source Code Pro Medium" charset="0"/>
                <a:cs typeface="Source Code Pro Medium" charset="0"/>
              </a:rPr>
              <a:t> </a:t>
            </a:r>
            <a:r>
              <a:rPr lang="de-DE" sz="1625" dirty="0" err="1" smtClean="0">
                <a:solidFill>
                  <a:srgbClr val="025249"/>
                </a:solidFill>
                <a:latin typeface="Source Code Pro Medium" charset="0"/>
                <a:ea typeface="Source Code Pro Medium" charset="0"/>
                <a:cs typeface="Source Code Pro Medium" charset="0"/>
              </a:rPr>
              <a:t>extends</a:t>
            </a:r>
            <a:endParaRPr lang="de-DE" sz="1625" dirty="0" smtClean="0">
              <a:solidFill>
                <a:srgbClr val="025249"/>
              </a:solidFill>
              <a:latin typeface="Source Code Pro Medium" charset="0"/>
              <a:ea typeface="Source Code Pro Medium" charset="0"/>
              <a:cs typeface="Source Code Pro Medium" charset="0"/>
            </a:endParaRPr>
          </a:p>
          <a:p>
            <a:r>
              <a:rPr lang="de-DE" sz="1625" dirty="0">
                <a:solidFill>
                  <a:srgbClr val="025249"/>
                </a:solidFill>
                <a:latin typeface="Source Code Pro Medium" charset="0"/>
                <a:ea typeface="Source Code Pro Medium" charset="0"/>
                <a:cs typeface="Source Code Pro Medium" charset="0"/>
              </a:rPr>
              <a:t> </a:t>
            </a:r>
            <a:r>
              <a:rPr lang="de-DE" sz="1625" dirty="0" smtClean="0">
                <a:solidFill>
                  <a:srgbClr val="025249"/>
                </a:solidFill>
                <a:latin typeface="Source Code Pro Medium" charset="0"/>
                <a:ea typeface="Source Code Pro Medium" charset="0"/>
                <a:cs typeface="Source Code Pro Medium" charset="0"/>
              </a:rPr>
              <a:t> </a:t>
            </a:r>
            <a:r>
              <a:rPr lang="de-DE" sz="1625" dirty="0" err="1" smtClean="0">
                <a:solidFill>
                  <a:srgbClr val="025249"/>
                </a:solidFill>
                <a:latin typeface="Source Code Pro Medium" charset="0"/>
                <a:ea typeface="Source Code Pro Medium" charset="0"/>
                <a:cs typeface="Source Code Pro Medium" charset="0"/>
              </a:rPr>
              <a:t>Component</a:t>
            </a:r>
            <a:r>
              <a:rPr lang="de-DE" sz="1625" dirty="0" smtClean="0">
                <a:solidFill>
                  <a:srgbClr val="025249"/>
                </a:solidFill>
                <a:latin typeface="Source Code Pro Medium" charset="0"/>
                <a:ea typeface="Source Code Pro Medium" charset="0"/>
                <a:cs typeface="Source Code Pro Medium" charset="0"/>
              </a:rPr>
              <a:t>&lt;</a:t>
            </a:r>
            <a:r>
              <a:rPr lang="de-DE" sz="1625" dirty="0" err="1" smtClean="0">
                <a:solidFill>
                  <a:srgbClr val="EF7D1D"/>
                </a:solidFill>
                <a:latin typeface="Source Code Pro Medium" charset="0"/>
                <a:ea typeface="Source Code Pro Medium" charset="0"/>
                <a:cs typeface="Source Code Pro Medium" charset="0"/>
              </a:rPr>
              <a:t>PasswordFormProps</a:t>
            </a:r>
            <a:r>
              <a:rPr lang="de-DE" sz="1625" dirty="0">
                <a:solidFill>
                  <a:srgbClr val="025249"/>
                </a:solidFill>
                <a:latin typeface="Source Code Pro Medium" charset="0"/>
                <a:ea typeface="Source Code Pro Medium" charset="0"/>
                <a:cs typeface="Source Code Pro Medium" charset="0"/>
              </a:rPr>
              <a:t>, </a:t>
            </a:r>
            <a:r>
              <a:rPr lang="de-DE" sz="1625" dirty="0" err="1">
                <a:solidFill>
                  <a:srgbClr val="EF7D1D"/>
                </a:solidFill>
                <a:latin typeface="Source Code Pro Medium" charset="0"/>
                <a:ea typeface="Source Code Pro Medium" charset="0"/>
                <a:cs typeface="Source Code Pro Medium" charset="0"/>
              </a:rPr>
              <a:t>PasswordFormState</a:t>
            </a:r>
            <a:r>
              <a:rPr lang="de-DE" sz="1625" dirty="0">
                <a:solidFill>
                  <a:srgbClr val="025249"/>
                </a:solidFill>
                <a:latin typeface="Source Code Pro Medium" charset="0"/>
                <a:ea typeface="Source Code Pro Medium" charset="0"/>
                <a:cs typeface="Source Code Pro Medium" charset="0"/>
              </a:rPr>
              <a:t>&gt; </a:t>
            </a:r>
            <a:r>
              <a:rPr lang="de-DE" sz="1625" dirty="0" smtClean="0">
                <a:solidFill>
                  <a:srgbClr val="025249"/>
                </a:solidFill>
                <a:latin typeface="Source Code Pro Medium" charset="0"/>
                <a:ea typeface="Source Code Pro Medium" charset="0"/>
                <a:cs typeface="Source Code Pro Medium" charset="0"/>
              </a:rPr>
              <a:t>{</a:t>
            </a:r>
          </a:p>
          <a:p>
            <a:r>
              <a:rPr lang="de-DE" sz="1625" dirty="0" smtClean="0">
                <a:solidFill>
                  <a:srgbClr val="025249"/>
                </a:solidFill>
                <a:latin typeface="Source Code Pro Medium" charset="0"/>
                <a:ea typeface="Source Code Pro Medium" charset="0"/>
                <a:cs typeface="Source Code Pro Medium" charset="0"/>
              </a:rPr>
              <a:t>  . . .</a:t>
            </a:r>
          </a:p>
          <a:p>
            <a:r>
              <a:rPr lang="de-DE" sz="1625" dirty="0" smtClean="0">
                <a:solidFill>
                  <a:srgbClr val="025249"/>
                </a:solidFill>
                <a:latin typeface="Source Code Pro Medium" charset="0"/>
                <a:ea typeface="Source Code Pro Medium" charset="0"/>
                <a:cs typeface="Source Code Pro Medium" charset="0"/>
              </a:rPr>
              <a:t>}</a:t>
            </a:r>
            <a:endParaRPr lang="de-DE" sz="1625" dirty="0">
              <a:solidFill>
                <a:srgbClr val="025249"/>
              </a:solidFill>
              <a:latin typeface="Source Code Pro Medium" charset="0"/>
              <a:ea typeface="Source Code Pro Medium" charset="0"/>
              <a:cs typeface="Source Code Pro Medium" charset="0"/>
            </a:endParaRPr>
          </a:p>
        </p:txBody>
      </p:sp>
      <p:sp>
        <p:nvSpPr>
          <p:cNvPr id="7" name="Rechteck 6"/>
          <p:cNvSpPr/>
          <p:nvPr/>
        </p:nvSpPr>
        <p:spPr>
          <a:xfrm>
            <a:off x="93249" y="2584707"/>
            <a:ext cx="2442687" cy="338554"/>
          </a:xfrm>
          <a:prstGeom prst="rect">
            <a:avLst/>
          </a:prstGeom>
        </p:spPr>
        <p:txBody>
          <a:bodyPr wrap="square">
            <a:spAutoFit/>
          </a:bodyPr>
          <a:lstStyle/>
          <a:p>
            <a:r>
              <a:rPr lang="de-DE" sz="1600" b="1" dirty="0" smtClean="0">
                <a:solidFill>
                  <a:srgbClr val="025249"/>
                </a:solidFill>
                <a:latin typeface="Source Sans Pro Semibold" charset="0"/>
                <a:ea typeface="Source Sans Pro Semibold" charset="0"/>
                <a:cs typeface="Source Sans Pro Semibold" charset="0"/>
              </a:rPr>
              <a:t>1. Typen definieren</a:t>
            </a:r>
            <a:endParaRPr lang="de-DE" sz="1600" b="1" dirty="0">
              <a:solidFill>
                <a:srgbClr val="025249"/>
              </a:solidFill>
              <a:latin typeface="Source Sans Pro Semibold" charset="0"/>
              <a:ea typeface="Source Sans Pro Semibold" charset="0"/>
              <a:cs typeface="Source Sans Pro Semibold" charset="0"/>
            </a:endParaRPr>
          </a:p>
        </p:txBody>
      </p:sp>
      <p:sp>
        <p:nvSpPr>
          <p:cNvPr id="10" name="Rechteck 9"/>
          <p:cNvSpPr/>
          <p:nvPr/>
        </p:nvSpPr>
        <p:spPr>
          <a:xfrm>
            <a:off x="93249" y="4835323"/>
            <a:ext cx="2442687" cy="584775"/>
          </a:xfrm>
          <a:prstGeom prst="rect">
            <a:avLst/>
          </a:prstGeom>
        </p:spPr>
        <p:txBody>
          <a:bodyPr wrap="square">
            <a:spAutoFit/>
          </a:bodyPr>
          <a:lstStyle/>
          <a:p>
            <a:r>
              <a:rPr lang="de-DE" sz="1600" b="1" dirty="0" smtClean="0">
                <a:solidFill>
                  <a:srgbClr val="025249"/>
                </a:solidFill>
                <a:latin typeface="Source Sans Pro Semibold" charset="0"/>
                <a:ea typeface="Source Sans Pro Semibold" charset="0"/>
                <a:cs typeface="Source Sans Pro Semibold" charset="0"/>
              </a:rPr>
              <a:t>2. Typen als Parameter angeben</a:t>
            </a:r>
            <a:endParaRPr lang="de-DE" sz="1600" b="1" dirty="0">
              <a:solidFill>
                <a:srgbClr val="36544F"/>
              </a:solidFill>
              <a:latin typeface="Source Sans Pro Semibold" charset="0"/>
              <a:ea typeface="Source Sans Pro Semibold" charset="0"/>
              <a:cs typeface="Source Sans Pro Semibold" charset="0"/>
            </a:endParaRPr>
          </a:p>
        </p:txBody>
      </p:sp>
      <p:sp>
        <p:nvSpPr>
          <p:cNvPr id="9" name="Textfeld 8"/>
          <p:cNvSpPr txBox="1"/>
          <p:nvPr/>
        </p:nvSpPr>
        <p:spPr>
          <a:xfrm>
            <a:off x="203200" y="1026060"/>
            <a:ext cx="9499600" cy="948145"/>
          </a:xfrm>
          <a:prstGeom prst="rect">
            <a:avLst/>
          </a:prstGeom>
          <a:noFill/>
        </p:spPr>
        <p:txBody>
          <a:bodyPr wrap="square" rtlCol="0">
            <a:spAutoFit/>
          </a:bodyPr>
          <a:lstStyle/>
          <a:p>
            <a:pPr>
              <a:lnSpc>
                <a:spcPct val="120000"/>
              </a:lnSpc>
            </a:pPr>
            <a:r>
              <a:rPr lang="de-DE" sz="2400" b="1" dirty="0" smtClean="0">
                <a:solidFill>
                  <a:srgbClr val="EF7D1D"/>
                </a:solidFill>
                <a:latin typeface="Source Sans Pro" charset="0"/>
                <a:ea typeface="Source Sans Pro" charset="0"/>
                <a:cs typeface="Source Sans Pro" charset="0"/>
              </a:rPr>
              <a:t>Komponenten-Klassen als </a:t>
            </a:r>
            <a:r>
              <a:rPr lang="de-DE" sz="2400" b="1" dirty="0" err="1" smtClean="0">
                <a:solidFill>
                  <a:srgbClr val="EF7D1D"/>
                </a:solidFill>
                <a:latin typeface="Source Sans Pro" charset="0"/>
                <a:ea typeface="Source Sans Pro" charset="0"/>
                <a:cs typeface="Source Sans Pro" charset="0"/>
              </a:rPr>
              <a:t>Generics</a:t>
            </a:r>
            <a:endParaRPr lang="de-DE" sz="2400" b="1" dirty="0" smtClean="0">
              <a:solidFill>
                <a:srgbClr val="EF7D1D"/>
              </a:solidFill>
              <a:latin typeface="Source Sans Pro" charset="0"/>
              <a:ea typeface="Source Sans Pro" charset="0"/>
              <a:cs typeface="Source Sans Pro" charset="0"/>
            </a:endParaRPr>
          </a:p>
          <a:p>
            <a:pPr marL="342900" indent="-342900">
              <a:lnSpc>
                <a:spcPct val="120000"/>
              </a:lnSpc>
              <a:buFont typeface="Arial" charset="0"/>
              <a:buChar char="•"/>
            </a:pPr>
            <a:r>
              <a:rPr lang="de-DE" sz="2400" dirty="0" smtClean="0">
                <a:solidFill>
                  <a:srgbClr val="36544F"/>
                </a:solidFill>
                <a:latin typeface="Source Sans Pro" charset="0"/>
                <a:ea typeface="Source Sans Pro" charset="0"/>
                <a:cs typeface="Source Sans Pro" charset="0"/>
              </a:rPr>
              <a:t>Typ für Properties und State </a:t>
            </a:r>
          </a:p>
        </p:txBody>
      </p:sp>
    </p:spTree>
    <p:extLst>
      <p:ext uri="{BB962C8B-B14F-4D97-AF65-F5344CB8AC3E}">
        <p14:creationId xmlns:p14="http://schemas.microsoft.com/office/powerpoint/2010/main" val="1930636854"/>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TypeScript</a:t>
            </a:r>
            <a:r>
              <a:rPr lang="de-DE" dirty="0" smtClean="0"/>
              <a:t> und </a:t>
            </a:r>
            <a:r>
              <a:rPr lang="de-DE" dirty="0" err="1" smtClean="0"/>
              <a:t>React</a:t>
            </a:r>
            <a:r>
              <a:rPr lang="de-DE" dirty="0" smtClean="0"/>
              <a:t>: Properties &amp; State</a:t>
            </a:r>
            <a:endParaRPr lang="de-DE" dirty="0"/>
          </a:p>
        </p:txBody>
      </p:sp>
      <p:sp>
        <p:nvSpPr>
          <p:cNvPr id="4" name="Rechteck 3"/>
          <p:cNvSpPr/>
          <p:nvPr/>
        </p:nvSpPr>
        <p:spPr>
          <a:xfrm>
            <a:off x="2755838" y="1775774"/>
            <a:ext cx="6721221" cy="4751301"/>
          </a:xfrm>
          <a:prstGeom prst="rect">
            <a:avLst/>
          </a:prstGeom>
        </p:spPr>
        <p:txBody>
          <a:bodyPr wrap="square" lIns="0" tIns="0" rIns="0" bIns="0">
            <a:spAutoFit/>
          </a:bodyPr>
          <a:lstStyle/>
          <a:p>
            <a:r>
              <a:rPr lang="de-DE" sz="1625" dirty="0" smtClean="0">
                <a:solidFill>
                  <a:srgbClr val="025249"/>
                </a:solidFill>
                <a:latin typeface="Source Code Pro Medium" charset="0"/>
                <a:ea typeface="Source Code Pro Medium" charset="0"/>
                <a:cs typeface="Source Code Pro Medium" charset="0"/>
              </a:rPr>
              <a:t>// Properties sind </a:t>
            </a:r>
            <a:r>
              <a:rPr lang="de-DE" sz="1625" dirty="0" err="1" smtClean="0">
                <a:solidFill>
                  <a:srgbClr val="025249"/>
                </a:solidFill>
                <a:latin typeface="Source Code Pro Medium" charset="0"/>
                <a:ea typeface="Source Code Pro Medium" charset="0"/>
                <a:cs typeface="Source Code Pro Medium" charset="0"/>
              </a:rPr>
              <a:t>read-only</a:t>
            </a:r>
            <a:endParaRPr lang="de-DE" sz="1625" dirty="0" smtClean="0">
              <a:solidFill>
                <a:srgbClr val="025249"/>
              </a:solidFill>
              <a:latin typeface="Source Code Pro Medium" charset="0"/>
              <a:ea typeface="Source Code Pro Medium" charset="0"/>
              <a:cs typeface="Source Code Pro Medium" charset="0"/>
            </a:endParaRPr>
          </a:p>
          <a:p>
            <a:r>
              <a:rPr lang="de-DE" sz="1625" dirty="0" err="1" smtClean="0">
                <a:solidFill>
                  <a:srgbClr val="025249"/>
                </a:solidFill>
                <a:latin typeface="Source Code Pro Medium" charset="0"/>
                <a:ea typeface="Source Code Pro Medium" charset="0"/>
                <a:cs typeface="Source Code Pro Medium" charset="0"/>
              </a:rPr>
              <a:t>this.props.restrictions</a:t>
            </a:r>
            <a:r>
              <a:rPr lang="de-DE" sz="1625" dirty="0" smtClean="0">
                <a:solidFill>
                  <a:srgbClr val="025249"/>
                </a:solidFill>
                <a:latin typeface="Source Code Pro Medium" charset="0"/>
                <a:ea typeface="Source Code Pro Medium" charset="0"/>
                <a:cs typeface="Source Code Pro Medium" charset="0"/>
              </a:rPr>
              <a:t> </a:t>
            </a:r>
            <a:r>
              <a:rPr lang="de-DE" sz="1625" dirty="0">
                <a:solidFill>
                  <a:srgbClr val="025249"/>
                </a:solidFill>
                <a:latin typeface="Source Code Pro Medium" charset="0"/>
                <a:ea typeface="Source Code Pro Medium" charset="0"/>
                <a:cs typeface="Source Code Pro Medium" charset="0"/>
              </a:rPr>
              <a:t>= null</a:t>
            </a:r>
            <a:r>
              <a:rPr lang="de-DE" sz="1625" dirty="0" smtClean="0">
                <a:solidFill>
                  <a:srgbClr val="025249"/>
                </a:solidFill>
                <a:latin typeface="Source Code Pro Medium" charset="0"/>
                <a:ea typeface="Source Code Pro Medium" charset="0"/>
                <a:cs typeface="Source Code Pro Medium" charset="0"/>
              </a:rPr>
              <a:t>;</a:t>
            </a:r>
          </a:p>
          <a:p>
            <a:endParaRPr lang="de-DE" sz="1625" dirty="0">
              <a:solidFill>
                <a:srgbClr val="025249"/>
              </a:solidFill>
              <a:latin typeface="Source Code Pro Medium" charset="0"/>
              <a:ea typeface="Source Code Pro Medium" charset="0"/>
              <a:cs typeface="Source Code Pro Medium" charset="0"/>
            </a:endParaRPr>
          </a:p>
          <a:p>
            <a:r>
              <a:rPr lang="de-DE" sz="1625" dirty="0" smtClean="0">
                <a:solidFill>
                  <a:srgbClr val="025249"/>
                </a:solidFill>
                <a:latin typeface="Source Code Pro Medium" charset="0"/>
                <a:ea typeface="Source Code Pro Medium" charset="0"/>
                <a:cs typeface="Source Code Pro Medium" charset="0"/>
              </a:rPr>
              <a:t>// Nur bekannte Properties dürfen verwendet werden</a:t>
            </a:r>
          </a:p>
          <a:p>
            <a:r>
              <a:rPr lang="de-DE" sz="1625" dirty="0" err="1" smtClean="0">
                <a:solidFill>
                  <a:srgbClr val="025249"/>
                </a:solidFill>
                <a:latin typeface="Source Code Pro Medium" charset="0"/>
                <a:ea typeface="Source Code Pro Medium" charset="0"/>
                <a:cs typeface="Source Code Pro Medium" charset="0"/>
              </a:rPr>
              <a:t>const</a:t>
            </a:r>
            <a:r>
              <a:rPr lang="de-DE" sz="1625" dirty="0" smtClean="0">
                <a:solidFill>
                  <a:srgbClr val="025249"/>
                </a:solidFill>
                <a:latin typeface="Source Code Pro Medium" charset="0"/>
                <a:ea typeface="Source Code Pro Medium" charset="0"/>
                <a:cs typeface="Source Code Pro Medium" charset="0"/>
              </a:rPr>
              <a:t> x = </a:t>
            </a:r>
            <a:r>
              <a:rPr lang="de-DE" sz="1625" dirty="0" err="1" smtClean="0">
                <a:solidFill>
                  <a:srgbClr val="025249"/>
                </a:solidFill>
                <a:latin typeface="Source Code Pro Medium" charset="0"/>
                <a:ea typeface="Source Code Pro Medium" charset="0"/>
                <a:cs typeface="Source Code Pro Medium" charset="0"/>
              </a:rPr>
              <a:t>this.props.not_here</a:t>
            </a:r>
            <a:r>
              <a:rPr lang="de-DE" sz="1625" dirty="0" smtClean="0">
                <a:solidFill>
                  <a:srgbClr val="025249"/>
                </a:solidFill>
                <a:latin typeface="Source Code Pro Medium" charset="0"/>
                <a:ea typeface="Source Code Pro Medium" charset="0"/>
                <a:cs typeface="Source Code Pro Medium" charset="0"/>
              </a:rPr>
              <a:t>;</a:t>
            </a:r>
          </a:p>
          <a:p>
            <a:endParaRPr lang="de-DE" sz="1625" dirty="0">
              <a:solidFill>
                <a:srgbClr val="025249"/>
              </a:solidFill>
              <a:latin typeface="Source Code Pro Medium" charset="0"/>
              <a:ea typeface="Source Code Pro Medium" charset="0"/>
              <a:cs typeface="Source Code Pro Medium" charset="0"/>
            </a:endParaRPr>
          </a:p>
          <a:p>
            <a:r>
              <a:rPr lang="de-DE" sz="1625" dirty="0" smtClean="0">
                <a:solidFill>
                  <a:srgbClr val="025249"/>
                </a:solidFill>
                <a:latin typeface="Source Code Pro Medium" charset="0"/>
                <a:ea typeface="Source Code Pro Medium" charset="0"/>
                <a:cs typeface="Source Code Pro Medium" charset="0"/>
              </a:rPr>
              <a:t>// State muss vollständig initialisiert werden</a:t>
            </a:r>
          </a:p>
          <a:p>
            <a:r>
              <a:rPr lang="de-DE" sz="1625" dirty="0" err="1" smtClean="0">
                <a:solidFill>
                  <a:srgbClr val="025249"/>
                </a:solidFill>
                <a:latin typeface="Source Code Pro Medium" charset="0"/>
                <a:ea typeface="Source Code Pro Medium" charset="0"/>
                <a:cs typeface="Source Code Pro Medium" charset="0"/>
              </a:rPr>
              <a:t>this.state</a:t>
            </a:r>
            <a:r>
              <a:rPr lang="de-DE" sz="1625" dirty="0" smtClean="0">
                <a:solidFill>
                  <a:srgbClr val="025249"/>
                </a:solidFill>
                <a:latin typeface="Source Code Pro Medium" charset="0"/>
                <a:ea typeface="Source Code Pro Medium" charset="0"/>
                <a:cs typeface="Source Code Pro Medium" charset="0"/>
              </a:rPr>
              <a:t> = {}; // </a:t>
            </a:r>
            <a:r>
              <a:rPr lang="de-DE" sz="1625" dirty="0" err="1" smtClean="0">
                <a:solidFill>
                  <a:srgbClr val="025249"/>
                </a:solidFill>
                <a:latin typeface="Source Code Pro Medium" charset="0"/>
                <a:ea typeface="Source Code Pro Medium" charset="0"/>
                <a:cs typeface="Source Code Pro Medium" charset="0"/>
              </a:rPr>
              <a:t>password</a:t>
            </a:r>
            <a:r>
              <a:rPr lang="de-DE" sz="1625" dirty="0" smtClean="0">
                <a:solidFill>
                  <a:srgbClr val="025249"/>
                </a:solidFill>
                <a:latin typeface="Source Code Pro Medium" charset="0"/>
                <a:ea typeface="Source Code Pro Medium" charset="0"/>
                <a:cs typeface="Source Code Pro Medium" charset="0"/>
              </a:rPr>
              <a:t> fehlt</a:t>
            </a:r>
          </a:p>
          <a:p>
            <a:endParaRPr lang="de-DE" sz="1625" dirty="0">
              <a:solidFill>
                <a:srgbClr val="025249"/>
              </a:solidFill>
              <a:latin typeface="Source Code Pro Medium" charset="0"/>
              <a:ea typeface="Source Code Pro Medium" charset="0"/>
              <a:cs typeface="Source Code Pro Medium" charset="0"/>
            </a:endParaRPr>
          </a:p>
          <a:p>
            <a:r>
              <a:rPr lang="de-DE" sz="1625" dirty="0" smtClean="0">
                <a:solidFill>
                  <a:srgbClr val="025249"/>
                </a:solidFill>
                <a:latin typeface="Source Code Pro Medium" charset="0"/>
                <a:ea typeface="Source Code Pro Medium" charset="0"/>
                <a:cs typeface="Source Code Pro Medium" charset="0"/>
              </a:rPr>
              <a:t>// </a:t>
            </a:r>
            <a:r>
              <a:rPr lang="de-DE" sz="1625" dirty="0" err="1" smtClean="0">
                <a:solidFill>
                  <a:srgbClr val="025249"/>
                </a:solidFill>
                <a:latin typeface="Source Code Pro Medium" charset="0"/>
                <a:ea typeface="Source Code Pro Medium" charset="0"/>
                <a:cs typeface="Source Code Pro Medium" charset="0"/>
              </a:rPr>
              <a:t>this.state</a:t>
            </a:r>
            <a:r>
              <a:rPr lang="de-DE" sz="1625" dirty="0" smtClean="0">
                <a:solidFill>
                  <a:srgbClr val="025249"/>
                </a:solidFill>
                <a:latin typeface="Source Code Pro Medium" charset="0"/>
                <a:ea typeface="Source Code Pro Medium" charset="0"/>
                <a:cs typeface="Source Code Pro Medium" charset="0"/>
              </a:rPr>
              <a:t> darf nur im Konstruktor verwendet werden</a:t>
            </a:r>
          </a:p>
          <a:p>
            <a:r>
              <a:rPr lang="de-DE" sz="1625" dirty="0" err="1" smtClean="0">
                <a:solidFill>
                  <a:srgbClr val="025249"/>
                </a:solidFill>
                <a:latin typeface="Source Code Pro Medium" charset="0"/>
                <a:ea typeface="Source Code Pro Medium" charset="0"/>
                <a:cs typeface="Source Code Pro Medium" charset="0"/>
              </a:rPr>
              <a:t>this.state.password</a:t>
            </a:r>
            <a:r>
              <a:rPr lang="de-DE" sz="1625" dirty="0" smtClean="0">
                <a:solidFill>
                  <a:srgbClr val="025249"/>
                </a:solidFill>
                <a:latin typeface="Source Code Pro Medium" charset="0"/>
                <a:ea typeface="Source Code Pro Medium" charset="0"/>
                <a:cs typeface="Source Code Pro Medium" charset="0"/>
              </a:rPr>
              <a:t> = null; // außerhalb des </a:t>
            </a:r>
            <a:r>
              <a:rPr lang="de-DE" sz="1625" dirty="0" err="1" smtClean="0">
                <a:solidFill>
                  <a:srgbClr val="025249"/>
                </a:solidFill>
                <a:latin typeface="Source Code Pro Medium" charset="0"/>
                <a:ea typeface="Source Code Pro Medium" charset="0"/>
                <a:cs typeface="Source Code Pro Medium" charset="0"/>
              </a:rPr>
              <a:t>Cstr</a:t>
            </a:r>
            <a:endParaRPr lang="de-DE" sz="1625" dirty="0" smtClean="0">
              <a:solidFill>
                <a:srgbClr val="025249"/>
              </a:solidFill>
              <a:latin typeface="Source Code Pro Medium" charset="0"/>
              <a:ea typeface="Source Code Pro Medium" charset="0"/>
              <a:cs typeface="Source Code Pro Medium" charset="0"/>
            </a:endParaRPr>
          </a:p>
          <a:p>
            <a:endParaRPr lang="de-DE" sz="1625" dirty="0">
              <a:solidFill>
                <a:srgbClr val="025249"/>
              </a:solidFill>
              <a:latin typeface="Source Code Pro Medium" charset="0"/>
              <a:ea typeface="Source Code Pro Medium" charset="0"/>
              <a:cs typeface="Source Code Pro Medium" charset="0"/>
            </a:endParaRPr>
          </a:p>
          <a:p>
            <a:r>
              <a:rPr lang="de-DE" sz="1625" dirty="0" smtClean="0">
                <a:solidFill>
                  <a:srgbClr val="025249"/>
                </a:solidFill>
                <a:latin typeface="Source Code Pro Medium" charset="0"/>
                <a:ea typeface="Source Code Pro Medium" charset="0"/>
                <a:cs typeface="Source Code Pro Medium" charset="0"/>
              </a:rPr>
              <a:t>// Elemente im State müssen korrekten Typ haben</a:t>
            </a:r>
          </a:p>
          <a:p>
            <a:r>
              <a:rPr lang="de-DE" sz="1625" dirty="0" err="1" smtClean="0">
                <a:solidFill>
                  <a:srgbClr val="025249"/>
                </a:solidFill>
                <a:latin typeface="Source Code Pro Medium" charset="0"/>
                <a:ea typeface="Source Code Pro Medium" charset="0"/>
                <a:cs typeface="Source Code Pro Medium" charset="0"/>
              </a:rPr>
              <a:t>this.setState</a:t>
            </a:r>
            <a:r>
              <a:rPr lang="de-DE" sz="1625" dirty="0" smtClean="0">
                <a:solidFill>
                  <a:srgbClr val="025249"/>
                </a:solidFill>
                <a:latin typeface="Source Code Pro Medium" charset="0"/>
                <a:ea typeface="Source Code Pro Medium" charset="0"/>
                <a:cs typeface="Source Code Pro Medium" charset="0"/>
              </a:rPr>
              <a:t>({</a:t>
            </a:r>
            <a:r>
              <a:rPr lang="de-DE" sz="1625" dirty="0" err="1" smtClean="0">
                <a:solidFill>
                  <a:srgbClr val="025249"/>
                </a:solidFill>
                <a:latin typeface="Source Code Pro Medium" charset="0"/>
                <a:ea typeface="Source Code Pro Medium" charset="0"/>
                <a:cs typeface="Source Code Pro Medium" charset="0"/>
              </a:rPr>
              <a:t>password</a:t>
            </a:r>
            <a:r>
              <a:rPr lang="de-DE" sz="1625" dirty="0" smtClean="0">
                <a:solidFill>
                  <a:srgbClr val="025249"/>
                </a:solidFill>
                <a:latin typeface="Source Code Pro Medium" charset="0"/>
                <a:ea typeface="Source Code Pro Medium" charset="0"/>
                <a:cs typeface="Source Code Pro Medium" charset="0"/>
              </a:rPr>
              <a:t>: 7}); // 7 </a:t>
            </a:r>
            <a:r>
              <a:rPr lang="de-DE" sz="1625" dirty="0" err="1" smtClean="0">
                <a:solidFill>
                  <a:srgbClr val="025249"/>
                </a:solidFill>
                <a:latin typeface="Source Code Pro Medium" charset="0"/>
                <a:ea typeface="Source Code Pro Medium" charset="0"/>
                <a:cs typeface="Source Code Pro Medium" charset="0"/>
              </a:rPr>
              <a:t>is</a:t>
            </a:r>
            <a:r>
              <a:rPr lang="de-DE" sz="1625" dirty="0" smtClean="0">
                <a:solidFill>
                  <a:srgbClr val="025249"/>
                </a:solidFill>
                <a:latin typeface="Source Code Pro Medium" charset="0"/>
                <a:ea typeface="Source Code Pro Medium" charset="0"/>
                <a:cs typeface="Source Code Pro Medium" charset="0"/>
              </a:rPr>
              <a:t> not a </a:t>
            </a:r>
            <a:r>
              <a:rPr lang="de-DE" sz="1625" dirty="0" err="1" smtClean="0">
                <a:solidFill>
                  <a:srgbClr val="025249"/>
                </a:solidFill>
                <a:latin typeface="Source Code Pro Medium" charset="0"/>
                <a:ea typeface="Source Code Pro Medium" charset="0"/>
                <a:cs typeface="Source Code Pro Medium" charset="0"/>
              </a:rPr>
              <a:t>string</a:t>
            </a:r>
            <a:endParaRPr lang="de-DE" sz="1625" dirty="0" smtClean="0">
              <a:solidFill>
                <a:srgbClr val="025249"/>
              </a:solidFill>
              <a:latin typeface="Source Code Pro Medium" charset="0"/>
              <a:ea typeface="Source Code Pro Medium" charset="0"/>
              <a:cs typeface="Source Code Pro Medium" charset="0"/>
            </a:endParaRPr>
          </a:p>
          <a:p>
            <a:endParaRPr lang="de-DE" sz="1625" dirty="0">
              <a:solidFill>
                <a:srgbClr val="025249"/>
              </a:solidFill>
              <a:latin typeface="Source Code Pro Medium" charset="0"/>
              <a:ea typeface="Source Code Pro Medium" charset="0"/>
              <a:cs typeface="Source Code Pro Medium" charset="0"/>
            </a:endParaRPr>
          </a:p>
          <a:p>
            <a:r>
              <a:rPr lang="de-DE" sz="1625" dirty="0" smtClean="0">
                <a:solidFill>
                  <a:srgbClr val="025249"/>
                </a:solidFill>
                <a:latin typeface="Source Code Pro Medium" charset="0"/>
                <a:ea typeface="Source Code Pro Medium" charset="0"/>
                <a:cs typeface="Source Code Pro Medium" charset="0"/>
              </a:rPr>
              <a:t>// Unbekannte Elemente dürfen nicht in den State gesetzt werden</a:t>
            </a:r>
          </a:p>
          <a:p>
            <a:r>
              <a:rPr lang="de-DE" sz="1625" dirty="0" err="1">
                <a:solidFill>
                  <a:srgbClr val="025249"/>
                </a:solidFill>
                <a:latin typeface="Source Code Pro Medium" charset="0"/>
                <a:ea typeface="Source Code Pro Medium" charset="0"/>
                <a:cs typeface="Source Code Pro Medium" charset="0"/>
              </a:rPr>
              <a:t>t</a:t>
            </a:r>
            <a:r>
              <a:rPr lang="de-DE" sz="1625" dirty="0" err="1" smtClean="0">
                <a:solidFill>
                  <a:srgbClr val="025249"/>
                </a:solidFill>
                <a:latin typeface="Source Code Pro Medium" charset="0"/>
                <a:ea typeface="Source Code Pro Medium" charset="0"/>
                <a:cs typeface="Source Code Pro Medium" charset="0"/>
              </a:rPr>
              <a:t>his.setState</a:t>
            </a:r>
            <a:r>
              <a:rPr lang="de-DE" sz="1625" dirty="0" smtClean="0">
                <a:solidFill>
                  <a:srgbClr val="025249"/>
                </a:solidFill>
                <a:latin typeface="Source Code Pro Medium" charset="0"/>
                <a:ea typeface="Source Code Pro Medium" charset="0"/>
                <a:cs typeface="Source Code Pro Medium" charset="0"/>
              </a:rPr>
              <a:t>({</a:t>
            </a:r>
            <a:r>
              <a:rPr lang="de-DE" sz="1625" dirty="0" err="1" smtClean="0">
                <a:solidFill>
                  <a:srgbClr val="025249"/>
                </a:solidFill>
                <a:latin typeface="Source Code Pro Medium" charset="0"/>
                <a:ea typeface="Source Code Pro Medium" charset="0"/>
                <a:cs typeface="Source Code Pro Medium" charset="0"/>
              </a:rPr>
              <a:t>notHere</a:t>
            </a:r>
            <a:r>
              <a:rPr lang="de-DE" sz="1625" dirty="0" smtClean="0">
                <a:solidFill>
                  <a:srgbClr val="025249"/>
                </a:solidFill>
                <a:latin typeface="Source Code Pro Medium" charset="0"/>
                <a:ea typeface="Source Code Pro Medium" charset="0"/>
                <a:cs typeface="Source Code Pro Medium" charset="0"/>
              </a:rPr>
              <a:t>: 'invalid'});</a:t>
            </a:r>
          </a:p>
          <a:p>
            <a:endParaRPr lang="de-DE" sz="1625" dirty="0" smtClean="0">
              <a:solidFill>
                <a:srgbClr val="025249"/>
              </a:solidFill>
              <a:latin typeface="Source Code Pro Medium" charset="0"/>
              <a:ea typeface="Source Code Pro Medium" charset="0"/>
              <a:cs typeface="Source Code Pro Medium" charset="0"/>
            </a:endParaRPr>
          </a:p>
        </p:txBody>
      </p:sp>
      <p:sp>
        <p:nvSpPr>
          <p:cNvPr id="7" name="Rechteck 6"/>
          <p:cNvSpPr/>
          <p:nvPr/>
        </p:nvSpPr>
        <p:spPr>
          <a:xfrm>
            <a:off x="93249" y="1766842"/>
            <a:ext cx="2442687" cy="338554"/>
          </a:xfrm>
          <a:prstGeom prst="rect">
            <a:avLst/>
          </a:prstGeom>
        </p:spPr>
        <p:txBody>
          <a:bodyPr wrap="square">
            <a:spAutoFit/>
          </a:bodyPr>
          <a:lstStyle/>
          <a:p>
            <a:r>
              <a:rPr lang="de-DE" sz="1600" b="1" dirty="0" smtClean="0">
                <a:solidFill>
                  <a:srgbClr val="025249"/>
                </a:solidFill>
                <a:latin typeface="Source Sans Pro Semibold" charset="0"/>
                <a:ea typeface="Source Sans Pro Semibold" charset="0"/>
                <a:cs typeface="Source Sans Pro Semibold" charset="0"/>
              </a:rPr>
              <a:t>Potentielle Fehler</a:t>
            </a:r>
            <a:endParaRPr lang="de-DE" sz="1600" b="1" dirty="0">
              <a:solidFill>
                <a:srgbClr val="025249"/>
              </a:solidFill>
              <a:latin typeface="Source Sans Pro Semibold" charset="0"/>
              <a:ea typeface="Source Sans Pro Semibold" charset="0"/>
              <a:cs typeface="Source Sans Pro Semibold" charset="0"/>
            </a:endParaRPr>
          </a:p>
        </p:txBody>
      </p:sp>
      <p:sp>
        <p:nvSpPr>
          <p:cNvPr id="9" name="Textfeld 8"/>
          <p:cNvSpPr txBox="1"/>
          <p:nvPr/>
        </p:nvSpPr>
        <p:spPr>
          <a:xfrm>
            <a:off x="203200" y="1026060"/>
            <a:ext cx="9499600" cy="504946"/>
          </a:xfrm>
          <a:prstGeom prst="rect">
            <a:avLst/>
          </a:prstGeom>
          <a:noFill/>
        </p:spPr>
        <p:txBody>
          <a:bodyPr wrap="square" rtlCol="0">
            <a:spAutoFit/>
          </a:bodyPr>
          <a:lstStyle/>
          <a:p>
            <a:pPr>
              <a:lnSpc>
                <a:spcPct val="120000"/>
              </a:lnSpc>
            </a:pPr>
            <a:r>
              <a:rPr lang="de-DE" sz="2400" b="1" dirty="0" smtClean="0">
                <a:solidFill>
                  <a:srgbClr val="EF7D1D"/>
                </a:solidFill>
                <a:latin typeface="Source Sans Pro" charset="0"/>
                <a:ea typeface="Source Sans Pro" charset="0"/>
                <a:cs typeface="Source Sans Pro" charset="0"/>
              </a:rPr>
              <a:t>Typische Fehler, die durch </a:t>
            </a:r>
            <a:r>
              <a:rPr lang="de-DE" sz="2400" b="1" dirty="0" err="1" smtClean="0">
                <a:solidFill>
                  <a:srgbClr val="EF7D1D"/>
                </a:solidFill>
                <a:latin typeface="Source Sans Pro" charset="0"/>
                <a:ea typeface="Source Sans Pro" charset="0"/>
                <a:cs typeface="Source Sans Pro" charset="0"/>
              </a:rPr>
              <a:t>TypeScript</a:t>
            </a:r>
            <a:r>
              <a:rPr lang="de-DE" sz="2400" b="1" dirty="0" smtClean="0">
                <a:solidFill>
                  <a:srgbClr val="EF7D1D"/>
                </a:solidFill>
                <a:latin typeface="Source Sans Pro" charset="0"/>
                <a:ea typeface="Source Sans Pro" charset="0"/>
                <a:cs typeface="Source Sans Pro" charset="0"/>
              </a:rPr>
              <a:t> aufgedeckt werden</a:t>
            </a:r>
          </a:p>
        </p:txBody>
      </p:sp>
    </p:spTree>
    <p:extLst>
      <p:ext uri="{BB962C8B-B14F-4D97-AF65-F5344CB8AC3E}">
        <p14:creationId xmlns:p14="http://schemas.microsoft.com/office/powerpoint/2010/main" val="161609304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pc="80" dirty="0" smtClean="0"/>
              <a:t>HTTPS://NILSHARTMANN.NET | @</a:t>
            </a:r>
            <a:r>
              <a:rPr lang="de-DE" spc="80" dirty="0" err="1" smtClean="0"/>
              <a:t>nilshartmann</a:t>
            </a:r>
            <a:endParaRPr lang="de-DE" spc="80" dirty="0"/>
          </a:p>
        </p:txBody>
      </p:sp>
      <p:sp>
        <p:nvSpPr>
          <p:cNvPr id="3" name="Rechteck 2"/>
          <p:cNvSpPr/>
          <p:nvPr/>
        </p:nvSpPr>
        <p:spPr>
          <a:xfrm>
            <a:off x="1154048" y="1029940"/>
            <a:ext cx="7597902" cy="923330"/>
          </a:xfrm>
          <a:prstGeom prst="rect">
            <a:avLst/>
          </a:prstGeom>
        </p:spPr>
        <p:txBody>
          <a:bodyPr wrap="square">
            <a:spAutoFit/>
          </a:bodyPr>
          <a:lstStyle/>
          <a:p>
            <a:pPr algn="ctr"/>
            <a:r>
              <a:rPr lang="de-DE" sz="5400" b="1" dirty="0" smtClean="0">
                <a:solidFill>
                  <a:srgbClr val="EF7D1D"/>
                </a:solidFill>
                <a:latin typeface="Source Sans Pro Semibold" charset="0"/>
                <a:ea typeface="Source Sans Pro Semibold" charset="0"/>
                <a:cs typeface="Source Sans Pro Semibold" charset="0"/>
              </a:rPr>
              <a:t>Vielen Dank!</a:t>
            </a:r>
            <a:endParaRPr lang="de-DE" sz="5400" b="1" dirty="0">
              <a:solidFill>
                <a:srgbClr val="EF7D1D"/>
              </a:solidFill>
              <a:latin typeface="Source Sans Pro Semibold" charset="0"/>
              <a:ea typeface="Source Sans Pro Semibold" charset="0"/>
              <a:cs typeface="Source Sans Pro Semibold" charset="0"/>
            </a:endParaRPr>
          </a:p>
        </p:txBody>
      </p:sp>
      <p:sp>
        <p:nvSpPr>
          <p:cNvPr id="4" name="Rechteck 3"/>
          <p:cNvSpPr/>
          <p:nvPr/>
        </p:nvSpPr>
        <p:spPr>
          <a:xfrm>
            <a:off x="1089604" y="3337398"/>
            <a:ext cx="7726794" cy="2646878"/>
          </a:xfrm>
          <a:prstGeom prst="rect">
            <a:avLst/>
          </a:prstGeom>
        </p:spPr>
        <p:txBody>
          <a:bodyPr wrap="none">
            <a:spAutoFit/>
          </a:bodyPr>
          <a:lstStyle/>
          <a:p>
            <a:pPr algn="ctr"/>
            <a:r>
              <a:rPr lang="de-DE" sz="16600" b="1" dirty="0" smtClean="0">
                <a:solidFill>
                  <a:srgbClr val="025249"/>
                </a:solidFill>
                <a:latin typeface="Source Sans Pro" charset="0"/>
                <a:ea typeface="Source Sans Pro" charset="0"/>
                <a:cs typeface="Source Sans Pro" charset="0"/>
              </a:rPr>
              <a:t>Fragen?</a:t>
            </a:r>
            <a:endParaRPr lang="de-DE" sz="16600" b="1" dirty="0">
              <a:solidFill>
                <a:srgbClr val="025249"/>
              </a:solidFill>
              <a:latin typeface="Source Sans Pro" charset="0"/>
              <a:ea typeface="Source Sans Pro" charset="0"/>
              <a:cs typeface="Source Sans Pro" charset="0"/>
            </a:endParaRPr>
          </a:p>
        </p:txBody>
      </p:sp>
      <p:sp>
        <p:nvSpPr>
          <p:cNvPr id="6" name="Rechteck 5"/>
          <p:cNvSpPr/>
          <p:nvPr/>
        </p:nvSpPr>
        <p:spPr>
          <a:xfrm>
            <a:off x="3461727" y="1836717"/>
            <a:ext cx="2982547" cy="400110"/>
          </a:xfrm>
          <a:prstGeom prst="rect">
            <a:avLst/>
          </a:prstGeom>
        </p:spPr>
        <p:txBody>
          <a:bodyPr wrap="none">
            <a:spAutoFit/>
          </a:bodyPr>
          <a:lstStyle/>
          <a:p>
            <a:pPr algn="r"/>
            <a:r>
              <a:rPr lang="de-DE" sz="2000" b="1" dirty="0">
                <a:solidFill>
                  <a:srgbClr val="025249"/>
                </a:solidFill>
              </a:rPr>
              <a:t>http://</a:t>
            </a:r>
            <a:r>
              <a:rPr lang="de-DE" sz="2000" b="1" dirty="0" err="1">
                <a:solidFill>
                  <a:srgbClr val="025249"/>
                </a:solidFill>
              </a:rPr>
              <a:t>bit.ly</a:t>
            </a:r>
            <a:r>
              <a:rPr lang="de-DE" sz="2000" b="1" dirty="0">
                <a:solidFill>
                  <a:srgbClr val="025249"/>
                </a:solidFill>
              </a:rPr>
              <a:t>/</a:t>
            </a:r>
            <a:r>
              <a:rPr lang="de-DE" sz="2000" b="1" dirty="0" err="1">
                <a:solidFill>
                  <a:srgbClr val="025249"/>
                </a:solidFill>
              </a:rPr>
              <a:t>bedcon-react</a:t>
            </a:r>
            <a:endParaRPr lang="de-DE" sz="2000" b="1" dirty="0">
              <a:solidFill>
                <a:srgbClr val="025249"/>
              </a:solidFill>
            </a:endParaRPr>
          </a:p>
        </p:txBody>
      </p:sp>
    </p:spTree>
    <p:extLst>
      <p:ext uri="{BB962C8B-B14F-4D97-AF65-F5344CB8AC3E}">
        <p14:creationId xmlns:p14="http://schemas.microsoft.com/office/powerpoint/2010/main" val="151150306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r>
              <a:rPr lang="de-DE" dirty="0" smtClean="0"/>
              <a:t>Single Page APPLICATIONS</a:t>
            </a:r>
            <a:endParaRPr lang="de-DE" dirty="0"/>
          </a:p>
        </p:txBody>
      </p:sp>
      <p:pic>
        <p:nvPicPr>
          <p:cNvPr id="4" name="Bild 3"/>
          <p:cNvPicPr>
            <a:picLocks noChangeAspect="1"/>
          </p:cNvPicPr>
          <p:nvPr/>
        </p:nvPicPr>
        <p:blipFill>
          <a:blip r:embed="rId2"/>
          <a:stretch>
            <a:fillRect/>
          </a:stretch>
        </p:blipFill>
        <p:spPr>
          <a:xfrm>
            <a:off x="685705" y="1492604"/>
            <a:ext cx="3084389" cy="3543034"/>
          </a:xfrm>
          <a:prstGeom prst="rect">
            <a:avLst/>
          </a:prstGeom>
        </p:spPr>
      </p:pic>
      <p:sp>
        <p:nvSpPr>
          <p:cNvPr id="8" name="Textfeld 7"/>
          <p:cNvSpPr txBox="1"/>
          <p:nvPr/>
        </p:nvSpPr>
        <p:spPr>
          <a:xfrm>
            <a:off x="685705" y="5190186"/>
            <a:ext cx="3487050" cy="1508105"/>
          </a:xfrm>
          <a:prstGeom prst="rect">
            <a:avLst/>
          </a:prstGeom>
          <a:noFill/>
        </p:spPr>
        <p:txBody>
          <a:bodyPr wrap="square" rtlCol="0">
            <a:spAutoFit/>
          </a:bodyPr>
          <a:lstStyle/>
          <a:p>
            <a:pPr>
              <a:lnSpc>
                <a:spcPct val="120000"/>
              </a:lnSpc>
            </a:pPr>
            <a:r>
              <a:rPr lang="de-DE" sz="2000" b="1" dirty="0" smtClean="0">
                <a:solidFill>
                  <a:srgbClr val="EF7D1D"/>
                </a:solidFill>
                <a:latin typeface="Source Sans Pro" charset="0"/>
                <a:ea typeface="Source Sans Pro" charset="0"/>
                <a:cs typeface="Source Sans Pro" charset="0"/>
              </a:rPr>
              <a:t>Klassische Webanwendung</a:t>
            </a:r>
          </a:p>
          <a:p>
            <a:pPr marL="285750" indent="-285750">
              <a:lnSpc>
                <a:spcPct val="120000"/>
              </a:lnSpc>
              <a:buFont typeface="Arial" charset="0"/>
              <a:buChar char="•"/>
            </a:pPr>
            <a:r>
              <a:rPr lang="de-DE" sz="2000" dirty="0" smtClean="0">
                <a:solidFill>
                  <a:srgbClr val="025249"/>
                </a:solidFill>
                <a:latin typeface="Source Sans Pro" charset="0"/>
                <a:ea typeface="Source Sans Pro" charset="0"/>
                <a:cs typeface="Source Sans Pro" charset="0"/>
              </a:rPr>
              <a:t>JSP, </a:t>
            </a:r>
            <a:r>
              <a:rPr lang="de-DE" sz="2000" dirty="0" err="1" smtClean="0">
                <a:solidFill>
                  <a:srgbClr val="025249"/>
                </a:solidFill>
                <a:latin typeface="Source Sans Pro" charset="0"/>
                <a:ea typeface="Source Sans Pro" charset="0"/>
                <a:cs typeface="Source Sans Pro" charset="0"/>
              </a:rPr>
              <a:t>Thymeleaf</a:t>
            </a:r>
            <a:r>
              <a:rPr lang="de-DE" sz="2000" dirty="0" smtClean="0">
                <a:solidFill>
                  <a:srgbClr val="025249"/>
                </a:solidFill>
                <a:latin typeface="Source Sans Pro" charset="0"/>
                <a:ea typeface="Source Sans Pro" charset="0"/>
                <a:cs typeface="Source Sans Pro" charset="0"/>
              </a:rPr>
              <a:t>, JSF</a:t>
            </a:r>
          </a:p>
          <a:p>
            <a:pPr marL="285750" indent="-285750">
              <a:lnSpc>
                <a:spcPct val="120000"/>
              </a:lnSpc>
              <a:buFont typeface="Arial" charset="0"/>
              <a:buChar char="•"/>
            </a:pPr>
            <a:r>
              <a:rPr lang="de-DE" sz="2000" dirty="0" err="1" smtClean="0">
                <a:solidFill>
                  <a:srgbClr val="025249"/>
                </a:solidFill>
                <a:latin typeface="Source Sans Pro" charset="0"/>
                <a:ea typeface="Source Sans Pro" charset="0"/>
                <a:cs typeface="Source Sans Pro" charset="0"/>
              </a:rPr>
              <a:t>jQuery</a:t>
            </a:r>
            <a:endParaRPr lang="de-DE" sz="2000" dirty="0" smtClean="0">
              <a:solidFill>
                <a:srgbClr val="025249"/>
              </a:solidFill>
              <a:latin typeface="Source Sans Pro" charset="0"/>
              <a:ea typeface="Source Sans Pro" charset="0"/>
              <a:cs typeface="Source Sans Pro" charset="0"/>
            </a:endParaRPr>
          </a:p>
          <a:p>
            <a:pPr marL="285750" indent="-285750">
              <a:buFontTx/>
              <a:buChar char="-"/>
            </a:pPr>
            <a:endParaRPr lang="de-DE" sz="2000" dirty="0">
              <a:solidFill>
                <a:srgbClr val="025249"/>
              </a:solidFill>
              <a:latin typeface="Source Sans Pro" charset="0"/>
              <a:ea typeface="Source Sans Pro" charset="0"/>
              <a:cs typeface="Source Sans Pro" charset="0"/>
            </a:endParaRPr>
          </a:p>
        </p:txBody>
      </p:sp>
    </p:spTree>
    <p:extLst>
      <p:ext uri="{BB962C8B-B14F-4D97-AF65-F5344CB8AC3E}">
        <p14:creationId xmlns:p14="http://schemas.microsoft.com/office/powerpoint/2010/main" val="13700145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r>
              <a:rPr lang="de-DE" dirty="0" smtClean="0"/>
              <a:t>Single </a:t>
            </a:r>
            <a:r>
              <a:rPr lang="de-DE" dirty="0"/>
              <a:t>Page </a:t>
            </a:r>
            <a:r>
              <a:rPr lang="de-DE" dirty="0" err="1" smtClean="0"/>
              <a:t>Application</a:t>
            </a:r>
            <a:endParaRPr lang="de-DE" dirty="0"/>
          </a:p>
        </p:txBody>
      </p:sp>
      <p:grpSp>
        <p:nvGrpSpPr>
          <p:cNvPr id="10" name="Gruppierung 9"/>
          <p:cNvGrpSpPr/>
          <p:nvPr/>
        </p:nvGrpSpPr>
        <p:grpSpPr>
          <a:xfrm>
            <a:off x="685705" y="1492604"/>
            <a:ext cx="8534590" cy="5575019"/>
            <a:chOff x="192557" y="1492604"/>
            <a:chExt cx="8534590" cy="5575019"/>
          </a:xfrm>
        </p:grpSpPr>
        <p:pic>
          <p:nvPicPr>
            <p:cNvPr id="5" name="Bild 4"/>
            <p:cNvPicPr>
              <a:picLocks noChangeAspect="1"/>
            </p:cNvPicPr>
            <p:nvPr/>
          </p:nvPicPr>
          <p:blipFill>
            <a:blip r:embed="rId2"/>
            <a:stretch>
              <a:fillRect/>
            </a:stretch>
          </p:blipFill>
          <p:spPr>
            <a:xfrm>
              <a:off x="5672416" y="1492604"/>
              <a:ext cx="3054731" cy="3543034"/>
            </a:xfrm>
            <a:prstGeom prst="rect">
              <a:avLst/>
            </a:prstGeom>
          </p:spPr>
        </p:pic>
        <p:pic>
          <p:nvPicPr>
            <p:cNvPr id="4" name="Bild 3"/>
            <p:cNvPicPr>
              <a:picLocks noChangeAspect="1"/>
            </p:cNvPicPr>
            <p:nvPr/>
          </p:nvPicPr>
          <p:blipFill>
            <a:blip r:embed="rId3"/>
            <a:stretch>
              <a:fillRect/>
            </a:stretch>
          </p:blipFill>
          <p:spPr>
            <a:xfrm>
              <a:off x="192557" y="1492604"/>
              <a:ext cx="3084389" cy="3543034"/>
            </a:xfrm>
            <a:prstGeom prst="rect">
              <a:avLst/>
            </a:prstGeom>
          </p:spPr>
        </p:pic>
        <p:sp>
          <p:nvSpPr>
            <p:cNvPr id="8" name="Textfeld 7"/>
            <p:cNvSpPr txBox="1"/>
            <p:nvPr/>
          </p:nvSpPr>
          <p:spPr>
            <a:xfrm>
              <a:off x="192557" y="5190186"/>
              <a:ext cx="3084389" cy="1508105"/>
            </a:xfrm>
            <a:prstGeom prst="rect">
              <a:avLst/>
            </a:prstGeom>
            <a:noFill/>
          </p:spPr>
          <p:txBody>
            <a:bodyPr wrap="square" rtlCol="0">
              <a:spAutoFit/>
            </a:bodyPr>
            <a:lstStyle/>
            <a:p>
              <a:pPr>
                <a:lnSpc>
                  <a:spcPct val="120000"/>
                </a:lnSpc>
              </a:pPr>
              <a:r>
                <a:rPr lang="de-DE" sz="2000" dirty="0" smtClean="0">
                  <a:solidFill>
                    <a:srgbClr val="EF7D1D"/>
                  </a:solidFill>
                  <a:latin typeface="Source Sans Pro" charset="0"/>
                  <a:ea typeface="Source Sans Pro" charset="0"/>
                  <a:cs typeface="Source Sans Pro" charset="0"/>
                </a:rPr>
                <a:t>Klassische Webanwendung</a:t>
              </a:r>
            </a:p>
            <a:p>
              <a:pPr marL="285750" indent="-285750">
                <a:lnSpc>
                  <a:spcPct val="120000"/>
                </a:lnSpc>
                <a:buFont typeface="Arial" charset="0"/>
                <a:buChar char="•"/>
              </a:pPr>
              <a:r>
                <a:rPr lang="de-DE" sz="2000" dirty="0" smtClean="0">
                  <a:solidFill>
                    <a:srgbClr val="025249"/>
                  </a:solidFill>
                  <a:latin typeface="Source Sans Pro" charset="0"/>
                  <a:ea typeface="Source Sans Pro" charset="0"/>
                  <a:cs typeface="Source Sans Pro" charset="0"/>
                </a:rPr>
                <a:t>JSP, </a:t>
              </a:r>
              <a:r>
                <a:rPr lang="de-DE" sz="2000" dirty="0" err="1" smtClean="0">
                  <a:solidFill>
                    <a:srgbClr val="025249"/>
                  </a:solidFill>
                  <a:latin typeface="Source Sans Pro" charset="0"/>
                  <a:ea typeface="Source Sans Pro" charset="0"/>
                  <a:cs typeface="Source Sans Pro" charset="0"/>
                </a:rPr>
                <a:t>Thymeleaf</a:t>
              </a:r>
              <a:r>
                <a:rPr lang="de-DE" sz="2000" dirty="0" smtClean="0">
                  <a:solidFill>
                    <a:srgbClr val="025249"/>
                  </a:solidFill>
                  <a:latin typeface="Source Sans Pro" charset="0"/>
                  <a:ea typeface="Source Sans Pro" charset="0"/>
                  <a:cs typeface="Source Sans Pro" charset="0"/>
                </a:rPr>
                <a:t>, JSF</a:t>
              </a:r>
            </a:p>
            <a:p>
              <a:pPr marL="285750" indent="-285750">
                <a:lnSpc>
                  <a:spcPct val="120000"/>
                </a:lnSpc>
                <a:buFont typeface="Arial" charset="0"/>
                <a:buChar char="•"/>
              </a:pPr>
              <a:r>
                <a:rPr lang="de-DE" sz="2000" dirty="0" err="1" smtClean="0">
                  <a:solidFill>
                    <a:srgbClr val="025249"/>
                  </a:solidFill>
                  <a:latin typeface="Source Sans Pro" charset="0"/>
                  <a:ea typeface="Source Sans Pro" charset="0"/>
                  <a:cs typeface="Source Sans Pro" charset="0"/>
                </a:rPr>
                <a:t>jQuery</a:t>
              </a:r>
              <a:endParaRPr lang="de-DE" sz="2000" dirty="0" smtClean="0">
                <a:solidFill>
                  <a:srgbClr val="025249"/>
                </a:solidFill>
                <a:latin typeface="Source Sans Pro" charset="0"/>
                <a:ea typeface="Source Sans Pro" charset="0"/>
                <a:cs typeface="Source Sans Pro" charset="0"/>
              </a:endParaRPr>
            </a:p>
            <a:p>
              <a:pPr marL="285750" indent="-285750">
                <a:buFontTx/>
                <a:buChar char="-"/>
              </a:pPr>
              <a:endParaRPr lang="de-DE" sz="2000" dirty="0">
                <a:solidFill>
                  <a:srgbClr val="025249"/>
                </a:solidFill>
                <a:latin typeface="Source Sans Pro" charset="0"/>
                <a:ea typeface="Source Sans Pro" charset="0"/>
                <a:cs typeface="Source Sans Pro" charset="0"/>
              </a:endParaRPr>
            </a:p>
          </p:txBody>
        </p:sp>
        <p:sp>
          <p:nvSpPr>
            <p:cNvPr id="9" name="Textfeld 8"/>
            <p:cNvSpPr txBox="1"/>
            <p:nvPr/>
          </p:nvSpPr>
          <p:spPr>
            <a:xfrm>
              <a:off x="5672416" y="5190186"/>
              <a:ext cx="3054731" cy="1877437"/>
            </a:xfrm>
            <a:prstGeom prst="rect">
              <a:avLst/>
            </a:prstGeom>
            <a:noFill/>
          </p:spPr>
          <p:txBody>
            <a:bodyPr wrap="square" rtlCol="0">
              <a:spAutoFit/>
            </a:bodyPr>
            <a:lstStyle/>
            <a:p>
              <a:pPr>
                <a:lnSpc>
                  <a:spcPct val="120000"/>
                </a:lnSpc>
              </a:pPr>
              <a:r>
                <a:rPr lang="de-DE" sz="2000" b="1" dirty="0" smtClean="0">
                  <a:solidFill>
                    <a:srgbClr val="EF7D1D"/>
                  </a:solidFill>
                  <a:latin typeface="Source Sans Pro" charset="0"/>
                  <a:ea typeface="Source Sans Pro" charset="0"/>
                  <a:cs typeface="Source Sans Pro" charset="0"/>
                </a:rPr>
                <a:t>Single Page </a:t>
              </a:r>
              <a:r>
                <a:rPr lang="de-DE" sz="2000" b="1" dirty="0" err="1" smtClean="0">
                  <a:solidFill>
                    <a:srgbClr val="EF7D1D"/>
                  </a:solidFill>
                  <a:latin typeface="Source Sans Pro" charset="0"/>
                  <a:ea typeface="Source Sans Pro" charset="0"/>
                  <a:cs typeface="Source Sans Pro" charset="0"/>
                </a:rPr>
                <a:t>Application</a:t>
              </a:r>
              <a:endParaRPr lang="de-DE" sz="2000" b="1" dirty="0" smtClean="0">
                <a:solidFill>
                  <a:srgbClr val="EF7D1D"/>
                </a:solidFill>
                <a:latin typeface="Source Sans Pro" charset="0"/>
                <a:ea typeface="Source Sans Pro" charset="0"/>
                <a:cs typeface="Source Sans Pro" charset="0"/>
              </a:endParaRPr>
            </a:p>
            <a:p>
              <a:pPr marL="285750" indent="-285750">
                <a:lnSpc>
                  <a:spcPct val="120000"/>
                </a:lnSpc>
                <a:buFont typeface="Arial" charset="0"/>
                <a:buChar char="•"/>
              </a:pPr>
              <a:r>
                <a:rPr lang="de-DE" sz="2000" dirty="0" smtClean="0">
                  <a:solidFill>
                    <a:srgbClr val="025249"/>
                  </a:solidFill>
                  <a:latin typeface="Source Sans Pro" charset="0"/>
                  <a:ea typeface="Source Sans Pro" charset="0"/>
                  <a:cs typeface="Source Sans Pro" charset="0"/>
                </a:rPr>
                <a:t>REST API</a:t>
              </a:r>
            </a:p>
            <a:p>
              <a:pPr marL="285750" indent="-285750">
                <a:lnSpc>
                  <a:spcPct val="120000"/>
                </a:lnSpc>
                <a:buFont typeface="Arial" charset="0"/>
                <a:buChar char="•"/>
              </a:pPr>
              <a:r>
                <a:rPr lang="de-DE" sz="2000" dirty="0" err="1" smtClean="0">
                  <a:solidFill>
                    <a:srgbClr val="025249"/>
                  </a:solidFill>
                  <a:latin typeface="Source Sans Pro" charset="0"/>
                  <a:ea typeface="Source Sans Pro" charset="0"/>
                  <a:cs typeface="Source Sans Pro" charset="0"/>
                </a:rPr>
                <a:t>React</a:t>
              </a:r>
              <a:r>
                <a:rPr lang="de-DE" sz="2000" dirty="0" smtClean="0">
                  <a:solidFill>
                    <a:srgbClr val="025249"/>
                  </a:solidFill>
                  <a:latin typeface="Source Sans Pro" charset="0"/>
                  <a:ea typeface="Source Sans Pro" charset="0"/>
                  <a:cs typeface="Source Sans Pro" charset="0"/>
                </a:rPr>
                <a:t>, Angular, </a:t>
              </a:r>
              <a:r>
                <a:rPr lang="de-DE" sz="2000" dirty="0" err="1" smtClean="0">
                  <a:solidFill>
                    <a:srgbClr val="025249"/>
                  </a:solidFill>
                  <a:latin typeface="Source Sans Pro" charset="0"/>
                  <a:ea typeface="Source Sans Pro" charset="0"/>
                  <a:cs typeface="Source Sans Pro" charset="0"/>
                </a:rPr>
                <a:t>Vue</a:t>
              </a:r>
              <a:endParaRPr lang="de-DE" sz="2000" dirty="0" smtClean="0">
                <a:solidFill>
                  <a:srgbClr val="025249"/>
                </a:solidFill>
                <a:latin typeface="Source Sans Pro" charset="0"/>
                <a:ea typeface="Source Sans Pro" charset="0"/>
                <a:cs typeface="Source Sans Pro" charset="0"/>
              </a:endParaRPr>
            </a:p>
            <a:p>
              <a:pPr marL="285750" indent="-285750">
                <a:lnSpc>
                  <a:spcPct val="120000"/>
                </a:lnSpc>
                <a:buFont typeface="Arial" charset="0"/>
                <a:buChar char="•"/>
              </a:pPr>
              <a:endParaRPr lang="de-DE" sz="2000" dirty="0" smtClean="0">
                <a:solidFill>
                  <a:srgbClr val="025249"/>
                </a:solidFill>
                <a:latin typeface="Source Sans Pro" charset="0"/>
                <a:ea typeface="Source Sans Pro" charset="0"/>
                <a:cs typeface="Source Sans Pro" charset="0"/>
              </a:endParaRPr>
            </a:p>
            <a:p>
              <a:pPr marL="285750" indent="-285750">
                <a:buFontTx/>
                <a:buChar char="-"/>
              </a:pPr>
              <a:endParaRPr lang="de-DE" sz="2000" dirty="0">
                <a:solidFill>
                  <a:srgbClr val="025249"/>
                </a:solidFill>
                <a:latin typeface="Source Sans Pro" charset="0"/>
                <a:ea typeface="Source Sans Pro" charset="0"/>
                <a:cs typeface="Source Sans Pro" charset="0"/>
              </a:endParaRPr>
            </a:p>
          </p:txBody>
        </p:sp>
      </p:grpSp>
    </p:spTree>
    <p:extLst>
      <p:ext uri="{BB962C8B-B14F-4D97-AF65-F5344CB8AC3E}">
        <p14:creationId xmlns:p14="http://schemas.microsoft.com/office/powerpoint/2010/main" val="136223835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Beispiel Anwendung</a:t>
            </a:r>
            <a:endParaRPr lang="de-DE" dirty="0"/>
          </a:p>
        </p:txBody>
      </p:sp>
      <p:pic>
        <p:nvPicPr>
          <p:cNvPr id="3" name="Bild 2"/>
          <p:cNvPicPr>
            <a:picLocks noChangeAspect="1"/>
          </p:cNvPicPr>
          <p:nvPr/>
        </p:nvPicPr>
        <p:blipFill>
          <a:blip r:embed="rId3"/>
          <a:stretch>
            <a:fillRect/>
          </a:stretch>
        </p:blipFill>
        <p:spPr>
          <a:xfrm>
            <a:off x="3046402" y="762917"/>
            <a:ext cx="3813197" cy="3672789"/>
          </a:xfrm>
          <a:prstGeom prst="rect">
            <a:avLst/>
          </a:prstGeom>
          <a:ln>
            <a:solidFill>
              <a:srgbClr val="025249"/>
            </a:solidFill>
          </a:ln>
          <a:effectLst>
            <a:outerShdw blurRad="50800" dist="76200" dir="2700000" algn="t" rotWithShape="0">
              <a:srgbClr val="025249">
                <a:alpha val="40000"/>
              </a:srgbClr>
            </a:outerShdw>
          </a:effectLst>
        </p:spPr>
      </p:pic>
      <p:sp>
        <p:nvSpPr>
          <p:cNvPr id="4" name="Inhaltsplatzhalter 8"/>
          <p:cNvSpPr txBox="1">
            <a:spLocks/>
          </p:cNvSpPr>
          <p:nvPr/>
        </p:nvSpPr>
        <p:spPr>
          <a:xfrm>
            <a:off x="1609725" y="4757484"/>
            <a:ext cx="6686550" cy="1068534"/>
          </a:xfrm>
          <a:prstGeom prst="rect">
            <a:avLst/>
          </a:prstGeom>
        </p:spPr>
        <p:txBody>
          <a:bodyPr>
            <a:normAutofit fontScale="85000" lnSpcReduction="20000"/>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lnSpc>
                <a:spcPct val="160000"/>
              </a:lnSpc>
              <a:buNone/>
            </a:pPr>
            <a:r>
              <a:rPr lang="de-DE" sz="2275" b="1" dirty="0">
                <a:solidFill>
                  <a:srgbClr val="025249"/>
                </a:solidFill>
                <a:latin typeface="Source Sans Pro Semibold" charset="0"/>
                <a:ea typeface="Source Sans Pro Semibold" charset="0"/>
                <a:cs typeface="Source Sans Pro Semibold" charset="0"/>
              </a:rPr>
              <a:t>Code: https://</a:t>
            </a:r>
            <a:r>
              <a:rPr lang="de-DE" sz="2275" b="1" dirty="0" err="1">
                <a:solidFill>
                  <a:srgbClr val="025249"/>
                </a:solidFill>
                <a:latin typeface="Source Sans Pro Semibold" charset="0"/>
                <a:ea typeface="Source Sans Pro Semibold" charset="0"/>
                <a:cs typeface="Source Sans Pro Semibold" charset="0"/>
              </a:rPr>
              <a:t>github.com</a:t>
            </a:r>
            <a:r>
              <a:rPr lang="de-DE" sz="2275" b="1" dirty="0">
                <a:solidFill>
                  <a:srgbClr val="025249"/>
                </a:solidFill>
                <a:latin typeface="Source Sans Pro Semibold" charset="0"/>
                <a:ea typeface="Source Sans Pro Semibold" charset="0"/>
                <a:cs typeface="Source Sans Pro Semibold" charset="0"/>
              </a:rPr>
              <a:t>/</a:t>
            </a:r>
            <a:r>
              <a:rPr lang="de-DE" sz="2275" b="1" dirty="0" err="1">
                <a:solidFill>
                  <a:srgbClr val="025249"/>
                </a:solidFill>
                <a:latin typeface="Source Sans Pro Semibold" charset="0"/>
                <a:ea typeface="Source Sans Pro Semibold" charset="0"/>
                <a:cs typeface="Source Sans Pro Semibold" charset="0"/>
              </a:rPr>
              <a:t>nilshartmann</a:t>
            </a:r>
            <a:r>
              <a:rPr lang="de-DE" sz="2275" b="1" dirty="0">
                <a:solidFill>
                  <a:srgbClr val="025249"/>
                </a:solidFill>
                <a:latin typeface="Source Sans Pro Semibold" charset="0"/>
                <a:ea typeface="Source Sans Pro Semibold" charset="0"/>
                <a:cs typeface="Source Sans Pro Semibold" charset="0"/>
              </a:rPr>
              <a:t>/</a:t>
            </a:r>
            <a:r>
              <a:rPr lang="de-DE" sz="2275" b="1" dirty="0" err="1">
                <a:solidFill>
                  <a:srgbClr val="025249"/>
                </a:solidFill>
                <a:latin typeface="Source Sans Pro Semibold" charset="0"/>
                <a:ea typeface="Source Sans Pro Semibold" charset="0"/>
                <a:cs typeface="Source Sans Pro Semibold" charset="0"/>
              </a:rPr>
              <a:t>react-example-app</a:t>
            </a:r>
            <a:endParaRPr lang="de-DE" sz="2275" b="1" dirty="0">
              <a:solidFill>
                <a:srgbClr val="025249"/>
              </a:solidFill>
              <a:latin typeface="Source Sans Pro Semibold" charset="0"/>
              <a:ea typeface="Source Sans Pro Semibold" charset="0"/>
              <a:cs typeface="Source Sans Pro Semibold" charset="0"/>
            </a:endParaRPr>
          </a:p>
          <a:p>
            <a:pPr marL="0" indent="0" algn="ctr">
              <a:lnSpc>
                <a:spcPct val="160000"/>
              </a:lnSpc>
              <a:buNone/>
            </a:pPr>
            <a:r>
              <a:rPr lang="de-DE" sz="2275" b="1" dirty="0">
                <a:solidFill>
                  <a:srgbClr val="025249"/>
                </a:solidFill>
                <a:latin typeface="Source Sans Pro Semibold" charset="0"/>
                <a:ea typeface="Source Sans Pro Semibold" charset="0"/>
                <a:cs typeface="Source Sans Pro Semibold" charset="0"/>
              </a:rPr>
              <a:t>Demo: https://</a:t>
            </a:r>
            <a:r>
              <a:rPr lang="de-DE" sz="2275" b="1" dirty="0" err="1">
                <a:solidFill>
                  <a:srgbClr val="025249"/>
                </a:solidFill>
                <a:latin typeface="Source Sans Pro Semibold" charset="0"/>
                <a:ea typeface="Source Sans Pro Semibold" charset="0"/>
                <a:cs typeface="Source Sans Pro Semibold" charset="0"/>
              </a:rPr>
              <a:t>nilshartmann.github.io</a:t>
            </a:r>
            <a:r>
              <a:rPr lang="de-DE" sz="2275" b="1" dirty="0">
                <a:solidFill>
                  <a:srgbClr val="025249"/>
                </a:solidFill>
                <a:latin typeface="Source Sans Pro Semibold" charset="0"/>
                <a:ea typeface="Source Sans Pro Semibold" charset="0"/>
                <a:cs typeface="Source Sans Pro Semibold" charset="0"/>
              </a:rPr>
              <a:t>/</a:t>
            </a:r>
            <a:r>
              <a:rPr lang="de-DE" sz="2275" b="1" dirty="0" err="1">
                <a:solidFill>
                  <a:srgbClr val="025249"/>
                </a:solidFill>
                <a:latin typeface="Source Sans Pro Semibold" charset="0"/>
                <a:ea typeface="Source Sans Pro Semibold" charset="0"/>
                <a:cs typeface="Source Sans Pro Semibold" charset="0"/>
              </a:rPr>
              <a:t>react-example-app</a:t>
            </a:r>
            <a:r>
              <a:rPr lang="de-DE" sz="2275" b="1" dirty="0">
                <a:solidFill>
                  <a:srgbClr val="025249"/>
                </a:solidFill>
                <a:latin typeface="Source Sans Pro Semibold" charset="0"/>
                <a:ea typeface="Source Sans Pro Semibold" charset="0"/>
                <a:cs typeface="Source Sans Pro Semibold" charset="0"/>
              </a:rPr>
              <a:t>/</a:t>
            </a:r>
          </a:p>
        </p:txBody>
      </p:sp>
    </p:spTree>
    <p:extLst>
      <p:ext uri="{BB962C8B-B14F-4D97-AF65-F5344CB8AC3E}">
        <p14:creationId xmlns:p14="http://schemas.microsoft.com/office/powerpoint/2010/main" val="171773783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Komponenten</a:t>
            </a:r>
            <a:endParaRPr lang="de-DE" dirty="0"/>
          </a:p>
        </p:txBody>
      </p:sp>
      <p:pic>
        <p:nvPicPr>
          <p:cNvPr id="4" name="Bild 3"/>
          <p:cNvPicPr>
            <a:picLocks noChangeAspect="1"/>
          </p:cNvPicPr>
          <p:nvPr/>
        </p:nvPicPr>
        <p:blipFill>
          <a:blip r:embed="rId3"/>
          <a:stretch>
            <a:fillRect/>
          </a:stretch>
        </p:blipFill>
        <p:spPr>
          <a:xfrm>
            <a:off x="1451139" y="852776"/>
            <a:ext cx="3466089" cy="3627303"/>
          </a:xfrm>
          <a:prstGeom prst="rect">
            <a:avLst/>
          </a:prstGeom>
        </p:spPr>
      </p:pic>
      <p:sp>
        <p:nvSpPr>
          <p:cNvPr id="5" name="Rechteck 4"/>
          <p:cNvSpPr/>
          <p:nvPr/>
        </p:nvSpPr>
        <p:spPr>
          <a:xfrm>
            <a:off x="1649624" y="1996881"/>
            <a:ext cx="2373312" cy="282046"/>
          </a:xfrm>
          <a:prstGeom prst="rect">
            <a:avLst/>
          </a:prstGeom>
          <a:noFill/>
          <a:ln w="19050">
            <a:solidFill>
              <a:srgbClr val="EF7D1D"/>
            </a:solidFill>
            <a:prstDash val="sys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463"/>
          </a:p>
        </p:txBody>
      </p:sp>
      <p:sp>
        <p:nvSpPr>
          <p:cNvPr id="6" name="Rechteck 5"/>
          <p:cNvSpPr/>
          <p:nvPr/>
        </p:nvSpPr>
        <p:spPr>
          <a:xfrm>
            <a:off x="1587711" y="1928108"/>
            <a:ext cx="2559050" cy="1410211"/>
          </a:xfrm>
          <a:prstGeom prst="rect">
            <a:avLst/>
          </a:prstGeom>
          <a:noFill/>
          <a:ln w="19050">
            <a:solidFill>
              <a:srgbClr val="EF7D1D"/>
            </a:solidFill>
            <a:prstDash val="sys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463"/>
          </a:p>
        </p:txBody>
      </p:sp>
      <p:sp>
        <p:nvSpPr>
          <p:cNvPr id="7" name="Rechteck 6"/>
          <p:cNvSpPr/>
          <p:nvPr/>
        </p:nvSpPr>
        <p:spPr>
          <a:xfrm>
            <a:off x="1532678" y="1439688"/>
            <a:ext cx="3302000" cy="2944264"/>
          </a:xfrm>
          <a:prstGeom prst="rect">
            <a:avLst/>
          </a:prstGeom>
          <a:noFill/>
          <a:ln w="19050">
            <a:solidFill>
              <a:srgbClr val="EF7D1D"/>
            </a:solidFill>
            <a:prstDash val="sys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463"/>
          </a:p>
        </p:txBody>
      </p:sp>
      <p:sp>
        <p:nvSpPr>
          <p:cNvPr id="8" name="Rechteck 7"/>
          <p:cNvSpPr/>
          <p:nvPr/>
        </p:nvSpPr>
        <p:spPr>
          <a:xfrm>
            <a:off x="3149283" y="3902410"/>
            <a:ext cx="1589087" cy="433388"/>
          </a:xfrm>
          <a:prstGeom prst="rect">
            <a:avLst/>
          </a:prstGeom>
          <a:noFill/>
          <a:ln w="19050">
            <a:solidFill>
              <a:srgbClr val="EF7D1D"/>
            </a:solidFill>
            <a:prstDash val="sys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463"/>
          </a:p>
        </p:txBody>
      </p:sp>
      <p:sp>
        <p:nvSpPr>
          <p:cNvPr id="9" name="Rechteck 8"/>
          <p:cNvSpPr/>
          <p:nvPr/>
        </p:nvSpPr>
        <p:spPr>
          <a:xfrm>
            <a:off x="1451139" y="852775"/>
            <a:ext cx="3449322" cy="3627303"/>
          </a:xfrm>
          <a:prstGeom prst="rect">
            <a:avLst/>
          </a:prstGeom>
          <a:noFill/>
          <a:ln w="12700">
            <a:solidFill>
              <a:srgbClr val="6B8CAB"/>
            </a:solidFill>
            <a:prstDash val="sys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463"/>
          </a:p>
        </p:txBody>
      </p:sp>
      <p:sp>
        <p:nvSpPr>
          <p:cNvPr id="10" name="Textfeld 9"/>
          <p:cNvSpPr txBox="1"/>
          <p:nvPr/>
        </p:nvSpPr>
        <p:spPr>
          <a:xfrm>
            <a:off x="5103851" y="813418"/>
            <a:ext cx="3079689" cy="3724033"/>
          </a:xfrm>
          <a:prstGeom prst="rect">
            <a:avLst/>
          </a:prstGeom>
          <a:noFill/>
        </p:spPr>
        <p:txBody>
          <a:bodyPr wrap="none" rtlCol="0">
            <a:spAutoFit/>
          </a:bodyPr>
          <a:lstStyle/>
          <a:p>
            <a:pPr>
              <a:lnSpc>
                <a:spcPct val="120000"/>
              </a:lnSpc>
            </a:pPr>
            <a:r>
              <a:rPr lang="de-DE" sz="1788" dirty="0">
                <a:solidFill>
                  <a:srgbClr val="EF7D1D"/>
                </a:solidFill>
                <a:latin typeface="Source Code Pro" charset="0"/>
                <a:ea typeface="Source Code Pro" charset="0"/>
                <a:cs typeface="Source Code Pro" charset="0"/>
              </a:rPr>
              <a:t>&lt;</a:t>
            </a:r>
            <a:r>
              <a:rPr lang="de-DE" sz="1788" dirty="0" err="1">
                <a:solidFill>
                  <a:srgbClr val="EF7D1D"/>
                </a:solidFill>
                <a:latin typeface="Source Code Pro" charset="0"/>
                <a:ea typeface="Source Code Pro" charset="0"/>
                <a:cs typeface="Source Code Pro" charset="0"/>
              </a:rPr>
              <a:t>PasswordView</a:t>
            </a:r>
            <a:r>
              <a:rPr lang="de-DE" sz="1788" dirty="0">
                <a:solidFill>
                  <a:srgbClr val="EF7D1D"/>
                </a:solidFill>
                <a:latin typeface="Source Code Pro" charset="0"/>
                <a:ea typeface="Source Code Pro" charset="0"/>
                <a:cs typeface="Source Code Pro" charset="0"/>
              </a:rPr>
              <a:t>&gt;</a:t>
            </a:r>
          </a:p>
          <a:p>
            <a:pPr>
              <a:lnSpc>
                <a:spcPct val="120000"/>
              </a:lnSpc>
            </a:pPr>
            <a:r>
              <a:rPr lang="de-DE" sz="1788" dirty="0">
                <a:solidFill>
                  <a:srgbClr val="EF7D1D"/>
                </a:solidFill>
                <a:latin typeface="Source Code Pro" charset="0"/>
                <a:ea typeface="Source Code Pro" charset="0"/>
                <a:cs typeface="Source Code Pro" charset="0"/>
              </a:rPr>
              <a:t>  &lt;</a:t>
            </a:r>
            <a:r>
              <a:rPr lang="de-DE" sz="1788" dirty="0" err="1">
                <a:solidFill>
                  <a:srgbClr val="EF7D1D"/>
                </a:solidFill>
                <a:latin typeface="Source Code Pro" charset="0"/>
                <a:ea typeface="Source Code Pro" charset="0"/>
                <a:cs typeface="Source Code Pro" charset="0"/>
              </a:rPr>
              <a:t>PasswordForm</a:t>
            </a:r>
            <a:r>
              <a:rPr lang="de-DE" sz="1788" dirty="0">
                <a:solidFill>
                  <a:srgbClr val="EF7D1D"/>
                </a:solidFill>
                <a:latin typeface="Source Code Pro" charset="0"/>
                <a:ea typeface="Source Code Pro" charset="0"/>
                <a:cs typeface="Source Code Pro" charset="0"/>
              </a:rPr>
              <a:t>&gt;</a:t>
            </a:r>
          </a:p>
          <a:p>
            <a:pPr>
              <a:lnSpc>
                <a:spcPct val="120000"/>
              </a:lnSpc>
            </a:pPr>
            <a:r>
              <a:rPr lang="de-DE" sz="1788" dirty="0">
                <a:solidFill>
                  <a:srgbClr val="EF7D1D"/>
                </a:solidFill>
                <a:latin typeface="Source Code Pro" charset="0"/>
                <a:ea typeface="Source Code Pro" charset="0"/>
                <a:cs typeface="Source Code Pro" charset="0"/>
              </a:rPr>
              <a:t>    &lt;</a:t>
            </a:r>
            <a:r>
              <a:rPr lang="de-DE" sz="1788" dirty="0" err="1">
                <a:solidFill>
                  <a:srgbClr val="EF7D1D"/>
                </a:solidFill>
                <a:latin typeface="Source Code Pro" charset="0"/>
                <a:ea typeface="Source Code Pro" charset="0"/>
                <a:cs typeface="Source Code Pro" charset="0"/>
              </a:rPr>
              <a:t>input</a:t>
            </a:r>
            <a:r>
              <a:rPr lang="de-DE" sz="1788" dirty="0">
                <a:solidFill>
                  <a:srgbClr val="EF7D1D"/>
                </a:solidFill>
                <a:latin typeface="Source Code Pro" charset="0"/>
                <a:ea typeface="Source Code Pro" charset="0"/>
                <a:cs typeface="Source Code Pro" charset="0"/>
              </a:rPr>
              <a:t> /&gt;</a:t>
            </a:r>
          </a:p>
          <a:p>
            <a:pPr>
              <a:lnSpc>
                <a:spcPct val="120000"/>
              </a:lnSpc>
            </a:pPr>
            <a:r>
              <a:rPr lang="de-DE" sz="1788" dirty="0">
                <a:solidFill>
                  <a:srgbClr val="EF7D1D"/>
                </a:solidFill>
                <a:latin typeface="Source Code Pro" charset="0"/>
                <a:ea typeface="Source Code Pro" charset="0"/>
                <a:cs typeface="Source Code Pro" charset="0"/>
              </a:rPr>
              <a:t>    &lt;</a:t>
            </a:r>
            <a:r>
              <a:rPr lang="de-DE" sz="1788" dirty="0" err="1">
                <a:solidFill>
                  <a:srgbClr val="EF7D1D"/>
                </a:solidFill>
                <a:latin typeface="Source Code Pro" charset="0"/>
                <a:ea typeface="Source Code Pro" charset="0"/>
                <a:cs typeface="Source Code Pro" charset="0"/>
              </a:rPr>
              <a:t>CheckLabelList</a:t>
            </a:r>
            <a:r>
              <a:rPr lang="de-DE" sz="1788" dirty="0">
                <a:solidFill>
                  <a:srgbClr val="EF7D1D"/>
                </a:solidFill>
                <a:latin typeface="Source Code Pro" charset="0"/>
                <a:ea typeface="Source Code Pro" charset="0"/>
                <a:cs typeface="Source Code Pro" charset="0"/>
              </a:rPr>
              <a:t>&gt;</a:t>
            </a:r>
          </a:p>
          <a:p>
            <a:pPr>
              <a:lnSpc>
                <a:spcPct val="120000"/>
              </a:lnSpc>
            </a:pPr>
            <a:r>
              <a:rPr lang="de-DE" sz="1788" dirty="0">
                <a:solidFill>
                  <a:srgbClr val="EF7D1D"/>
                </a:solidFill>
                <a:latin typeface="Source Code Pro" charset="0"/>
                <a:ea typeface="Source Code Pro" charset="0"/>
                <a:cs typeface="Source Code Pro" charset="0"/>
              </a:rPr>
              <a:t>      &lt;</a:t>
            </a:r>
            <a:r>
              <a:rPr lang="de-DE" sz="1788" dirty="0" err="1">
                <a:solidFill>
                  <a:srgbClr val="EF7D1D"/>
                </a:solidFill>
                <a:latin typeface="Source Code Pro" charset="0"/>
                <a:ea typeface="Source Code Pro" charset="0"/>
                <a:cs typeface="Source Code Pro" charset="0"/>
              </a:rPr>
              <a:t>CheckLabel</a:t>
            </a:r>
            <a:r>
              <a:rPr lang="de-DE" sz="1788" dirty="0">
                <a:solidFill>
                  <a:srgbClr val="EF7D1D"/>
                </a:solidFill>
                <a:latin typeface="Source Code Pro" charset="0"/>
                <a:ea typeface="Source Code Pro" charset="0"/>
                <a:cs typeface="Source Code Pro" charset="0"/>
              </a:rPr>
              <a:t> /&gt;</a:t>
            </a:r>
          </a:p>
          <a:p>
            <a:pPr>
              <a:lnSpc>
                <a:spcPct val="120000"/>
              </a:lnSpc>
            </a:pPr>
            <a:r>
              <a:rPr lang="de-DE" sz="1788" dirty="0">
                <a:solidFill>
                  <a:srgbClr val="EF7D1D"/>
                </a:solidFill>
                <a:latin typeface="Source Code Pro" charset="0"/>
                <a:ea typeface="Source Code Pro" charset="0"/>
                <a:cs typeface="Source Code Pro" charset="0"/>
              </a:rPr>
              <a:t>      &lt;</a:t>
            </a:r>
            <a:r>
              <a:rPr lang="de-DE" sz="1788" dirty="0" err="1">
                <a:solidFill>
                  <a:srgbClr val="EF7D1D"/>
                </a:solidFill>
                <a:latin typeface="Source Code Pro" charset="0"/>
                <a:ea typeface="Source Code Pro" charset="0"/>
                <a:cs typeface="Source Code Pro" charset="0"/>
              </a:rPr>
              <a:t>CheckLabel</a:t>
            </a:r>
            <a:r>
              <a:rPr lang="de-DE" sz="1788" dirty="0">
                <a:solidFill>
                  <a:srgbClr val="EF7D1D"/>
                </a:solidFill>
                <a:latin typeface="Source Code Pro" charset="0"/>
                <a:ea typeface="Source Code Pro" charset="0"/>
                <a:cs typeface="Source Code Pro" charset="0"/>
              </a:rPr>
              <a:t> /&gt;</a:t>
            </a:r>
          </a:p>
          <a:p>
            <a:pPr>
              <a:lnSpc>
                <a:spcPct val="120000"/>
              </a:lnSpc>
            </a:pPr>
            <a:r>
              <a:rPr lang="de-DE" sz="1788" dirty="0">
                <a:solidFill>
                  <a:srgbClr val="EF7D1D"/>
                </a:solidFill>
                <a:latin typeface="Source Code Pro" charset="0"/>
                <a:ea typeface="Source Code Pro" charset="0"/>
                <a:cs typeface="Source Code Pro" charset="0"/>
              </a:rPr>
              <a:t>    &lt;/</a:t>
            </a:r>
            <a:r>
              <a:rPr lang="de-DE" sz="1788" dirty="0" err="1">
                <a:solidFill>
                  <a:srgbClr val="EF7D1D"/>
                </a:solidFill>
                <a:latin typeface="Source Code Pro" charset="0"/>
                <a:ea typeface="Source Code Pro" charset="0"/>
                <a:cs typeface="Source Code Pro" charset="0"/>
              </a:rPr>
              <a:t>CheckLabelList</a:t>
            </a:r>
            <a:r>
              <a:rPr lang="de-DE" sz="1788" dirty="0">
                <a:solidFill>
                  <a:srgbClr val="EF7D1D"/>
                </a:solidFill>
                <a:latin typeface="Source Code Pro" charset="0"/>
                <a:ea typeface="Source Code Pro" charset="0"/>
                <a:cs typeface="Source Code Pro" charset="0"/>
              </a:rPr>
              <a:t>&gt;</a:t>
            </a:r>
          </a:p>
          <a:p>
            <a:pPr>
              <a:lnSpc>
                <a:spcPct val="120000"/>
              </a:lnSpc>
            </a:pPr>
            <a:r>
              <a:rPr lang="de-DE" sz="1788" dirty="0">
                <a:solidFill>
                  <a:srgbClr val="EF7D1D"/>
                </a:solidFill>
                <a:latin typeface="Source Code Pro" charset="0"/>
                <a:ea typeface="Source Code Pro" charset="0"/>
                <a:cs typeface="Source Code Pro" charset="0"/>
              </a:rPr>
              <a:t>    &lt;Label /&gt;</a:t>
            </a:r>
          </a:p>
          <a:p>
            <a:pPr>
              <a:lnSpc>
                <a:spcPct val="120000"/>
              </a:lnSpc>
            </a:pPr>
            <a:r>
              <a:rPr lang="de-DE" sz="1788" dirty="0">
                <a:solidFill>
                  <a:srgbClr val="EF7D1D"/>
                </a:solidFill>
                <a:latin typeface="Source Code Pro" charset="0"/>
                <a:ea typeface="Source Code Pro" charset="0"/>
                <a:cs typeface="Source Code Pro" charset="0"/>
              </a:rPr>
              <a:t>    &lt;Button /&gt;</a:t>
            </a:r>
          </a:p>
          <a:p>
            <a:pPr>
              <a:lnSpc>
                <a:spcPct val="120000"/>
              </a:lnSpc>
            </a:pPr>
            <a:r>
              <a:rPr lang="de-DE" sz="1788" dirty="0">
                <a:solidFill>
                  <a:srgbClr val="EF7D1D"/>
                </a:solidFill>
                <a:latin typeface="Source Code Pro" charset="0"/>
                <a:ea typeface="Source Code Pro" charset="0"/>
                <a:cs typeface="Source Code Pro" charset="0"/>
              </a:rPr>
              <a:t>  &lt;/</a:t>
            </a:r>
            <a:r>
              <a:rPr lang="de-DE" sz="1788" dirty="0" err="1">
                <a:solidFill>
                  <a:srgbClr val="EF7D1D"/>
                </a:solidFill>
                <a:latin typeface="Source Code Pro" charset="0"/>
                <a:ea typeface="Source Code Pro" charset="0"/>
                <a:cs typeface="Source Code Pro" charset="0"/>
              </a:rPr>
              <a:t>PasswordForm</a:t>
            </a:r>
            <a:r>
              <a:rPr lang="de-DE" sz="1788" dirty="0">
                <a:solidFill>
                  <a:srgbClr val="EF7D1D"/>
                </a:solidFill>
                <a:latin typeface="Source Code Pro" charset="0"/>
                <a:ea typeface="Source Code Pro" charset="0"/>
                <a:cs typeface="Source Code Pro" charset="0"/>
              </a:rPr>
              <a:t>&gt;</a:t>
            </a:r>
          </a:p>
          <a:p>
            <a:pPr>
              <a:lnSpc>
                <a:spcPct val="120000"/>
              </a:lnSpc>
            </a:pPr>
            <a:r>
              <a:rPr lang="de-DE" sz="1788" dirty="0">
                <a:solidFill>
                  <a:srgbClr val="EF7D1D"/>
                </a:solidFill>
                <a:latin typeface="Source Code Pro" charset="0"/>
                <a:ea typeface="Source Code Pro" charset="0"/>
                <a:cs typeface="Source Code Pro" charset="0"/>
              </a:rPr>
              <a:t>&lt;/</a:t>
            </a:r>
            <a:r>
              <a:rPr lang="de-DE" sz="1788" dirty="0" err="1">
                <a:solidFill>
                  <a:srgbClr val="EF7D1D"/>
                </a:solidFill>
                <a:latin typeface="Source Code Pro" charset="0"/>
                <a:ea typeface="Source Code Pro" charset="0"/>
                <a:cs typeface="Source Code Pro" charset="0"/>
              </a:rPr>
              <a:t>PasswordView</a:t>
            </a:r>
            <a:r>
              <a:rPr lang="de-DE" sz="1788" dirty="0">
                <a:solidFill>
                  <a:srgbClr val="EF7D1D"/>
                </a:solidFill>
                <a:latin typeface="Source Code Pro" charset="0"/>
                <a:ea typeface="Source Code Pro" charset="0"/>
                <a:cs typeface="Source Code Pro" charset="0"/>
              </a:rPr>
              <a:t>&gt;</a:t>
            </a:r>
          </a:p>
        </p:txBody>
      </p:sp>
    </p:spTree>
    <p:extLst>
      <p:ext uri="{BB962C8B-B14F-4D97-AF65-F5344CB8AC3E}">
        <p14:creationId xmlns:p14="http://schemas.microsoft.com/office/powerpoint/2010/main" val="31009472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Anwendungen aus Komponenten komponiert</a:t>
            </a:r>
            <a:endParaRPr lang="de-DE" dirty="0"/>
          </a:p>
        </p:txBody>
      </p:sp>
      <p:pic>
        <p:nvPicPr>
          <p:cNvPr id="4" name="Bild 3"/>
          <p:cNvPicPr>
            <a:picLocks noChangeAspect="1"/>
          </p:cNvPicPr>
          <p:nvPr/>
        </p:nvPicPr>
        <p:blipFill>
          <a:blip r:embed="rId3"/>
          <a:stretch>
            <a:fillRect/>
          </a:stretch>
        </p:blipFill>
        <p:spPr>
          <a:xfrm>
            <a:off x="622904" y="1229202"/>
            <a:ext cx="3763297" cy="3695018"/>
          </a:xfrm>
          <a:prstGeom prst="rect">
            <a:avLst/>
          </a:prstGeom>
          <a:ln>
            <a:solidFill>
              <a:srgbClr val="E99866"/>
            </a:solidFill>
          </a:ln>
        </p:spPr>
      </p:pic>
      <p:sp>
        <p:nvSpPr>
          <p:cNvPr id="5" name="Rechteck 4"/>
          <p:cNvSpPr/>
          <p:nvPr/>
        </p:nvSpPr>
        <p:spPr>
          <a:xfrm>
            <a:off x="622904" y="1229202"/>
            <a:ext cx="3686206" cy="3627305"/>
          </a:xfrm>
          <a:prstGeom prst="rect">
            <a:avLst/>
          </a:prstGeom>
          <a:noFill/>
          <a:ln w="19050" cmpd="sng">
            <a:solidFill>
              <a:srgbClr val="EF7D1D"/>
            </a:solidFill>
            <a:prstDash val="sys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463"/>
          </a:p>
        </p:txBody>
      </p:sp>
      <p:sp>
        <p:nvSpPr>
          <p:cNvPr id="6" name="Rechteck 5"/>
          <p:cNvSpPr/>
          <p:nvPr/>
        </p:nvSpPr>
        <p:spPr>
          <a:xfrm>
            <a:off x="664182" y="1299209"/>
            <a:ext cx="3565405" cy="254530"/>
          </a:xfrm>
          <a:prstGeom prst="rect">
            <a:avLst/>
          </a:prstGeom>
          <a:noFill/>
          <a:ln w="19050" cmpd="sng">
            <a:solidFill>
              <a:srgbClr val="E99866"/>
            </a:solidFill>
            <a:prstDash val="sys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463">
              <a:solidFill>
                <a:srgbClr val="E99866"/>
              </a:solidFill>
            </a:endParaRPr>
          </a:p>
        </p:txBody>
      </p:sp>
      <p:sp>
        <p:nvSpPr>
          <p:cNvPr id="7" name="Rechteck 6"/>
          <p:cNvSpPr/>
          <p:nvPr/>
        </p:nvSpPr>
        <p:spPr>
          <a:xfrm>
            <a:off x="664182" y="1677564"/>
            <a:ext cx="3565405" cy="3095625"/>
          </a:xfrm>
          <a:prstGeom prst="rect">
            <a:avLst/>
          </a:prstGeom>
          <a:noFill/>
          <a:ln w="19050" cmpd="sng">
            <a:solidFill>
              <a:srgbClr val="E99866"/>
            </a:solidFill>
            <a:prstDash val="sys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463">
              <a:solidFill>
                <a:srgbClr val="E99866"/>
              </a:solidFill>
            </a:endParaRPr>
          </a:p>
        </p:txBody>
      </p:sp>
      <p:sp>
        <p:nvSpPr>
          <p:cNvPr id="8" name="Rechteck 7"/>
          <p:cNvSpPr/>
          <p:nvPr/>
        </p:nvSpPr>
        <p:spPr>
          <a:xfrm>
            <a:off x="1044532" y="1718839"/>
            <a:ext cx="2987210" cy="2965747"/>
          </a:xfrm>
          <a:prstGeom prst="rect">
            <a:avLst/>
          </a:prstGeom>
          <a:noFill/>
          <a:ln w="19050" cmpd="sng">
            <a:solidFill>
              <a:srgbClr val="025249"/>
            </a:solidFill>
            <a:prstDash val="sys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463"/>
          </a:p>
        </p:txBody>
      </p:sp>
      <p:sp>
        <p:nvSpPr>
          <p:cNvPr id="9" name="Rechteck 8"/>
          <p:cNvSpPr/>
          <p:nvPr/>
        </p:nvSpPr>
        <p:spPr>
          <a:xfrm>
            <a:off x="4651210" y="1144215"/>
            <a:ext cx="4953000" cy="3807004"/>
          </a:xfrm>
          <a:prstGeom prst="rect">
            <a:avLst/>
          </a:prstGeom>
        </p:spPr>
        <p:txBody>
          <a:bodyPr>
            <a:spAutoFit/>
          </a:bodyPr>
          <a:lstStyle/>
          <a:p>
            <a:pPr>
              <a:lnSpc>
                <a:spcPct val="150000"/>
              </a:lnSpc>
            </a:pPr>
            <a:r>
              <a:rPr lang="de-DE" sz="1788" dirty="0">
                <a:solidFill>
                  <a:srgbClr val="EF7D1D"/>
                </a:solidFill>
                <a:latin typeface="Source Code Pro" charset="0"/>
                <a:ea typeface="Source Code Pro" charset="0"/>
                <a:cs typeface="Source Code Pro" charset="0"/>
              </a:rPr>
              <a:t>&lt;</a:t>
            </a:r>
            <a:r>
              <a:rPr lang="de-DE" sz="1788" dirty="0" err="1">
                <a:solidFill>
                  <a:srgbClr val="EF7D1D"/>
                </a:solidFill>
                <a:latin typeface="Source Code Pro" charset="0"/>
                <a:ea typeface="Source Code Pro" charset="0"/>
                <a:cs typeface="Source Code Pro" charset="0"/>
              </a:rPr>
              <a:t>Application</a:t>
            </a:r>
            <a:r>
              <a:rPr lang="de-DE" sz="1788" dirty="0">
                <a:solidFill>
                  <a:srgbClr val="EF7D1D"/>
                </a:solidFill>
                <a:latin typeface="Source Code Pro" charset="0"/>
                <a:ea typeface="Source Code Pro" charset="0"/>
                <a:cs typeface="Source Code Pro" charset="0"/>
              </a:rPr>
              <a:t>&gt;</a:t>
            </a:r>
          </a:p>
          <a:p>
            <a:pPr>
              <a:lnSpc>
                <a:spcPct val="150000"/>
              </a:lnSpc>
            </a:pPr>
            <a:r>
              <a:rPr lang="de-DE" sz="1788" dirty="0">
                <a:solidFill>
                  <a:srgbClr val="EF7D1D"/>
                </a:solidFill>
                <a:latin typeface="Source Code Pro" charset="0"/>
                <a:ea typeface="Source Code Pro" charset="0"/>
                <a:cs typeface="Source Code Pro" charset="0"/>
              </a:rPr>
              <a:t>  &lt;Navigation /&gt;</a:t>
            </a:r>
          </a:p>
          <a:p>
            <a:pPr>
              <a:lnSpc>
                <a:spcPct val="150000"/>
              </a:lnSpc>
            </a:pPr>
            <a:r>
              <a:rPr lang="de-DE" sz="1788" dirty="0">
                <a:solidFill>
                  <a:srgbClr val="EF7D1D"/>
                </a:solidFill>
                <a:latin typeface="Source Code Pro" charset="0"/>
                <a:ea typeface="Source Code Pro" charset="0"/>
                <a:cs typeface="Source Code Pro" charset="0"/>
              </a:rPr>
              <a:t>  &lt;</a:t>
            </a:r>
            <a:r>
              <a:rPr lang="de-DE" sz="1788" dirty="0" err="1">
                <a:solidFill>
                  <a:srgbClr val="EF7D1D"/>
                </a:solidFill>
                <a:latin typeface="Source Code Pro" charset="0"/>
                <a:ea typeface="Source Code Pro" charset="0"/>
                <a:cs typeface="Source Code Pro" charset="0"/>
              </a:rPr>
              <a:t>ViewContainer</a:t>
            </a:r>
            <a:r>
              <a:rPr lang="de-DE" sz="1788" dirty="0">
                <a:solidFill>
                  <a:srgbClr val="EF7D1D"/>
                </a:solidFill>
                <a:latin typeface="Source Code Pro" charset="0"/>
                <a:ea typeface="Source Code Pro" charset="0"/>
                <a:cs typeface="Source Code Pro" charset="0"/>
              </a:rPr>
              <a:t>&gt;</a:t>
            </a:r>
          </a:p>
          <a:p>
            <a:pPr>
              <a:lnSpc>
                <a:spcPct val="150000"/>
              </a:lnSpc>
            </a:pPr>
            <a:r>
              <a:rPr lang="de-DE" sz="1788" dirty="0">
                <a:solidFill>
                  <a:srgbClr val="EF7D1D"/>
                </a:solidFill>
                <a:latin typeface="Source Code Pro" charset="0"/>
                <a:ea typeface="Source Code Pro" charset="0"/>
                <a:cs typeface="Source Code Pro" charset="0"/>
              </a:rPr>
              <a:t>    </a:t>
            </a:r>
            <a:r>
              <a:rPr lang="de-DE" sz="1788" dirty="0">
                <a:solidFill>
                  <a:srgbClr val="025249"/>
                </a:solidFill>
                <a:latin typeface="Source Code Pro" charset="0"/>
                <a:ea typeface="Source Code Pro" charset="0"/>
                <a:cs typeface="Source Code Pro" charset="0"/>
              </a:rPr>
              <a:t>&lt;</a:t>
            </a:r>
            <a:r>
              <a:rPr lang="de-DE" sz="1788" dirty="0" err="1">
                <a:solidFill>
                  <a:srgbClr val="025249"/>
                </a:solidFill>
                <a:latin typeface="Source Code Pro" charset="0"/>
                <a:ea typeface="Source Code Pro" charset="0"/>
                <a:cs typeface="Source Code Pro" charset="0"/>
              </a:rPr>
              <a:t>PasswordView</a:t>
            </a:r>
            <a:r>
              <a:rPr lang="de-DE" sz="1788" dirty="0">
                <a:solidFill>
                  <a:srgbClr val="025249"/>
                </a:solidFill>
                <a:latin typeface="Source Code Pro" charset="0"/>
                <a:ea typeface="Source Code Pro" charset="0"/>
                <a:cs typeface="Source Code Pro" charset="0"/>
              </a:rPr>
              <a:t>&gt;</a:t>
            </a:r>
          </a:p>
          <a:p>
            <a:pPr>
              <a:lnSpc>
                <a:spcPct val="150000"/>
              </a:lnSpc>
            </a:pPr>
            <a:r>
              <a:rPr lang="de-DE" sz="1788" dirty="0">
                <a:solidFill>
                  <a:srgbClr val="025249"/>
                </a:solidFill>
                <a:latin typeface="Source Code Pro" charset="0"/>
                <a:ea typeface="Source Code Pro" charset="0"/>
                <a:cs typeface="Source Code Pro" charset="0"/>
              </a:rPr>
              <a:t>      . . .</a:t>
            </a:r>
          </a:p>
          <a:p>
            <a:pPr>
              <a:lnSpc>
                <a:spcPct val="150000"/>
              </a:lnSpc>
            </a:pPr>
            <a:r>
              <a:rPr lang="de-DE" sz="1788" dirty="0">
                <a:solidFill>
                  <a:srgbClr val="025249"/>
                </a:solidFill>
                <a:latin typeface="Source Code Pro" charset="0"/>
                <a:ea typeface="Source Code Pro" charset="0"/>
                <a:cs typeface="Source Code Pro" charset="0"/>
              </a:rPr>
              <a:t>      . . .</a:t>
            </a:r>
          </a:p>
          <a:p>
            <a:pPr>
              <a:lnSpc>
                <a:spcPct val="150000"/>
              </a:lnSpc>
            </a:pPr>
            <a:r>
              <a:rPr lang="de-DE" sz="1788" dirty="0">
                <a:solidFill>
                  <a:srgbClr val="025249"/>
                </a:solidFill>
                <a:latin typeface="Source Code Pro" charset="0"/>
                <a:ea typeface="Source Code Pro" charset="0"/>
                <a:cs typeface="Source Code Pro" charset="0"/>
              </a:rPr>
              <a:t>    &lt;/</a:t>
            </a:r>
            <a:r>
              <a:rPr lang="de-DE" sz="1788" dirty="0" err="1">
                <a:solidFill>
                  <a:srgbClr val="025249"/>
                </a:solidFill>
                <a:latin typeface="Source Code Pro" charset="0"/>
                <a:ea typeface="Source Code Pro" charset="0"/>
                <a:cs typeface="Source Code Pro" charset="0"/>
              </a:rPr>
              <a:t>PasswordView</a:t>
            </a:r>
            <a:r>
              <a:rPr lang="de-DE" sz="1788" dirty="0">
                <a:solidFill>
                  <a:srgbClr val="025249"/>
                </a:solidFill>
                <a:latin typeface="Source Code Pro" charset="0"/>
                <a:ea typeface="Source Code Pro" charset="0"/>
                <a:cs typeface="Source Code Pro" charset="0"/>
              </a:rPr>
              <a:t>&gt;</a:t>
            </a:r>
          </a:p>
          <a:p>
            <a:pPr>
              <a:lnSpc>
                <a:spcPct val="150000"/>
              </a:lnSpc>
            </a:pPr>
            <a:r>
              <a:rPr lang="de-DE" sz="1788" dirty="0">
                <a:solidFill>
                  <a:srgbClr val="EF7D1D"/>
                </a:solidFill>
                <a:latin typeface="Source Code Pro" charset="0"/>
                <a:ea typeface="Source Code Pro" charset="0"/>
                <a:cs typeface="Source Code Pro" charset="0"/>
              </a:rPr>
              <a:t>  &lt;/</a:t>
            </a:r>
            <a:r>
              <a:rPr lang="de-DE" sz="1788" dirty="0" err="1">
                <a:solidFill>
                  <a:srgbClr val="EF7D1D"/>
                </a:solidFill>
                <a:latin typeface="Source Code Pro" charset="0"/>
                <a:ea typeface="Source Code Pro" charset="0"/>
                <a:cs typeface="Source Code Pro" charset="0"/>
              </a:rPr>
              <a:t>ViewContainer</a:t>
            </a:r>
            <a:r>
              <a:rPr lang="de-DE" sz="1788" dirty="0">
                <a:solidFill>
                  <a:srgbClr val="EF7D1D"/>
                </a:solidFill>
                <a:latin typeface="Source Code Pro" charset="0"/>
                <a:ea typeface="Source Code Pro" charset="0"/>
                <a:cs typeface="Source Code Pro" charset="0"/>
              </a:rPr>
              <a:t>&gt;</a:t>
            </a:r>
          </a:p>
          <a:p>
            <a:pPr>
              <a:lnSpc>
                <a:spcPct val="150000"/>
              </a:lnSpc>
            </a:pPr>
            <a:r>
              <a:rPr lang="de-DE" sz="1788" dirty="0">
                <a:solidFill>
                  <a:srgbClr val="EF7D1D"/>
                </a:solidFill>
                <a:latin typeface="Source Code Pro" charset="0"/>
                <a:ea typeface="Source Code Pro" charset="0"/>
                <a:cs typeface="Source Code Pro" charset="0"/>
              </a:rPr>
              <a:t>&lt;/</a:t>
            </a:r>
            <a:r>
              <a:rPr lang="de-DE" sz="1788" dirty="0" err="1">
                <a:solidFill>
                  <a:srgbClr val="EF7D1D"/>
                </a:solidFill>
                <a:latin typeface="Source Code Pro" charset="0"/>
                <a:ea typeface="Source Code Pro" charset="0"/>
                <a:cs typeface="Source Code Pro" charset="0"/>
              </a:rPr>
              <a:t>Application</a:t>
            </a:r>
            <a:r>
              <a:rPr lang="de-DE" sz="1788" dirty="0">
                <a:solidFill>
                  <a:srgbClr val="EF7D1D"/>
                </a:solidFill>
                <a:latin typeface="Source Code Pro" charset="0"/>
                <a:ea typeface="Source Code Pro" charset="0"/>
                <a:cs typeface="Source Code Pro" charset="0"/>
              </a:rPr>
              <a:t>&gt;</a:t>
            </a:r>
          </a:p>
        </p:txBody>
      </p:sp>
    </p:spTree>
    <p:extLst>
      <p:ext uri="{BB962C8B-B14F-4D97-AF65-F5344CB8AC3E}">
        <p14:creationId xmlns:p14="http://schemas.microsoft.com/office/powerpoint/2010/main" val="93571165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Design">
  <a:themeElements>
    <a:clrScheme name="Office-Design">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Design">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Design">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3115</Words>
  <Application>Microsoft Macintosh PowerPoint</Application>
  <PresentationFormat>A4-Papier (210x297 mm)</PresentationFormat>
  <Paragraphs>554</Paragraphs>
  <Slides>49</Slides>
  <Notes>33</Notes>
  <HiddenSlides>0</HiddenSlides>
  <MMClips>0</MMClips>
  <ScaleCrop>false</ScaleCrop>
  <HeadingPairs>
    <vt:vector size="6" baseType="variant">
      <vt:variant>
        <vt:lpstr>Verwendete Schriftarten</vt:lpstr>
      </vt:variant>
      <vt:variant>
        <vt:i4>9</vt:i4>
      </vt:variant>
      <vt:variant>
        <vt:lpstr>Design</vt:lpstr>
      </vt:variant>
      <vt:variant>
        <vt:i4>1</vt:i4>
      </vt:variant>
      <vt:variant>
        <vt:lpstr>Folientitel</vt:lpstr>
      </vt:variant>
      <vt:variant>
        <vt:i4>49</vt:i4>
      </vt:variant>
    </vt:vector>
  </HeadingPairs>
  <TitlesOfParts>
    <vt:vector size="59" baseType="lpstr">
      <vt:lpstr>Calibri</vt:lpstr>
      <vt:lpstr>Calibri Light</vt:lpstr>
      <vt:lpstr>Montserrat</vt:lpstr>
      <vt:lpstr>Source Code Pro</vt:lpstr>
      <vt:lpstr>Source Code Pro Medium</vt:lpstr>
      <vt:lpstr>Source Code Pro Semibold</vt:lpstr>
      <vt:lpstr>Source Sans Pro</vt:lpstr>
      <vt:lpstr>Source Sans Pro Semibold</vt:lpstr>
      <vt:lpstr>Arial</vt:lpstr>
      <vt:lpstr>Office-Design</vt:lpstr>
      <vt:lpstr>BED-CON BERLIN | SEPTEMBER 2017    </vt:lpstr>
      <vt:lpstr>@nilshartmann</vt:lpstr>
      <vt:lpstr>https://facebook.github.io/react/</vt:lpstr>
      <vt:lpstr>PowerPoint-Präsentation</vt:lpstr>
      <vt:lpstr>Single Page APPLICATIONS</vt:lpstr>
      <vt:lpstr>Single Page Application</vt:lpstr>
      <vt:lpstr>Beispiel Anwendung</vt:lpstr>
      <vt:lpstr>Komponenten</vt:lpstr>
      <vt:lpstr>Anwendungen aus Komponenten komponiert</vt:lpstr>
      <vt:lpstr>SepAration of concerns</vt:lpstr>
      <vt:lpstr>SepAration of concerns</vt:lpstr>
      <vt:lpstr>Komponenten</vt:lpstr>
      <vt:lpstr>React Schritt für Schritt</vt:lpstr>
      <vt:lpstr>Die JSX Spracherweiterung</vt:lpstr>
      <vt:lpstr>Eine React Komponente: Als Funktion</vt:lpstr>
      <vt:lpstr>Komponente einbinden</vt:lpstr>
      <vt:lpstr>Komponente einbinden</vt:lpstr>
      <vt:lpstr>Komponenten: Properties</vt:lpstr>
      <vt:lpstr>Komponenten Verwenden</vt:lpstr>
      <vt:lpstr>Beispiel: Komponentenlisten</vt:lpstr>
      <vt:lpstr>Beispiel: Komponentenlisten</vt:lpstr>
      <vt:lpstr>Komponenten Klassen</vt:lpstr>
      <vt:lpstr>Zustand von Komponenten</vt:lpstr>
      <vt:lpstr>Beispiel: Eingabefeld</vt:lpstr>
      <vt:lpstr>Beispiel: Eingabefeld</vt:lpstr>
      <vt:lpstr>Beispiel: Eingabefeld</vt:lpstr>
      <vt:lpstr>Beispiel: Eingabefeld</vt:lpstr>
      <vt:lpstr>Zustand: Eingabefeld</vt:lpstr>
      <vt:lpstr>React: Uni directional dataflow</vt:lpstr>
      <vt:lpstr>Konsistente UI</vt:lpstr>
      <vt:lpstr>Ganz einfach: Alles rendern</vt:lpstr>
      <vt:lpstr>Hintergrund: Virtual Dom</vt:lpstr>
      <vt:lpstr>Komponentenhierarchien</vt:lpstr>
      <vt:lpstr>Kommunikation</vt:lpstr>
      <vt:lpstr>http://www.typescriptlang.org/</vt:lpstr>
      <vt:lpstr>Hintergrund: TypeScript</vt:lpstr>
      <vt:lpstr>Typescript - Syntax</vt:lpstr>
      <vt:lpstr>Typescript - Syntax</vt:lpstr>
      <vt:lpstr>Typescript - Syntax</vt:lpstr>
      <vt:lpstr>Typescript - Syntax</vt:lpstr>
      <vt:lpstr>Typescript - Syntax</vt:lpstr>
      <vt:lpstr>Typescript - Syntax</vt:lpstr>
      <vt:lpstr>Typescript - Syntax</vt:lpstr>
      <vt:lpstr>PowerPoint-Präsentation</vt:lpstr>
      <vt:lpstr>TypeScript und React: Properties</vt:lpstr>
      <vt:lpstr>TypeScript und React: Properties &amp; State</vt:lpstr>
      <vt:lpstr>TypeScript und React: Properties &amp; State</vt:lpstr>
      <vt:lpstr>TypeScript und React: Properties &amp; State</vt:lpstr>
      <vt:lpstr>HTTPS://NILSHARTMANN.NET | @nilshartmann</vt:lpstr>
    </vt:vector>
  </TitlesOfParts>
  <Company/>
  <LinksUpToDate>false</LinksUpToDate>
  <SharedDoc>false</SharedDoc>
  <HyperlinksChanged>false</HyperlinksChanged>
  <AppVersion>15.0037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Nils Hartmann</dc:creator>
  <cp:lastModifiedBy>Nils Hartmann</cp:lastModifiedBy>
  <cp:revision>276</cp:revision>
  <cp:lastPrinted>2017-09-20T19:37:47Z</cp:lastPrinted>
  <dcterms:created xsi:type="dcterms:W3CDTF">2016-03-28T15:59:53Z</dcterms:created>
  <dcterms:modified xsi:type="dcterms:W3CDTF">2017-09-20T19:53:30Z</dcterms:modified>
</cp:coreProperties>
</file>